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65" r:id="rId4"/>
    <p:sldId id="274" r:id="rId5"/>
    <p:sldId id="270" r:id="rId6"/>
    <p:sldId id="262" r:id="rId7"/>
    <p:sldId id="267" r:id="rId8"/>
    <p:sldId id="276" r:id="rId9"/>
    <p:sldId id="261" r:id="rId10"/>
    <p:sldId id="271" r:id="rId11"/>
    <p:sldId id="273" r:id="rId12"/>
    <p:sldId id="269" r:id="rId13"/>
    <p:sldId id="272" r:id="rId14"/>
    <p:sldId id="275"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F0F5"/>
    <a:srgbClr val="00B0F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96" autoAdjust="0"/>
    <p:restoredTop sz="86177" autoAdjust="0"/>
  </p:normalViewPr>
  <p:slideViewPr>
    <p:cSldViewPr snapToGrid="0">
      <p:cViewPr varScale="1">
        <p:scale>
          <a:sx n="74" d="100"/>
          <a:sy n="74" d="100"/>
        </p:scale>
        <p:origin x="106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1266D5-0621-4C3B-AA03-6D941D83583C}" type="datetimeFigureOut">
              <a:rPr lang="en-US" smtClean="0"/>
              <a:t>6/28/2019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D1C1DE-FFB1-4FD3-86A4-62A6BE4AFB37}" type="slidenum">
              <a:rPr lang="en-US" smtClean="0"/>
              <a:t>‹#›</a:t>
            </a:fld>
            <a:endParaRPr lang="en-US"/>
          </a:p>
        </p:txBody>
      </p:sp>
    </p:spTree>
    <p:extLst>
      <p:ext uri="{BB962C8B-B14F-4D97-AF65-F5344CB8AC3E}">
        <p14:creationId xmlns:p14="http://schemas.microsoft.com/office/powerpoint/2010/main" val="2401551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D1C1DE-FFB1-4FD3-86A4-62A6BE4AFB37}" type="slidenum">
              <a:rPr lang="en-US" smtClean="0"/>
              <a:t>1</a:t>
            </a:fld>
            <a:endParaRPr lang="en-US"/>
          </a:p>
        </p:txBody>
      </p:sp>
    </p:spTree>
    <p:extLst>
      <p:ext uri="{BB962C8B-B14F-4D97-AF65-F5344CB8AC3E}">
        <p14:creationId xmlns:p14="http://schemas.microsoft.com/office/powerpoint/2010/main" val="4143335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defines scenery differently. Some like forest, some like mountains, some prefer deserts.  There are variety of different trails. Even NY state alone have around 2500. It is hard to select a trail which will please your eye.</a:t>
            </a:r>
          </a:p>
        </p:txBody>
      </p:sp>
      <p:sp>
        <p:nvSpPr>
          <p:cNvPr id="4" name="Slide Number Placeholder 3"/>
          <p:cNvSpPr>
            <a:spLocks noGrp="1"/>
          </p:cNvSpPr>
          <p:nvPr>
            <p:ph type="sldNum" sz="quarter" idx="5"/>
          </p:nvPr>
        </p:nvSpPr>
        <p:spPr/>
        <p:txBody>
          <a:bodyPr/>
          <a:lstStyle/>
          <a:p>
            <a:fld id="{B6D1C1DE-FFB1-4FD3-86A4-62A6BE4AFB37}" type="slidenum">
              <a:rPr lang="en-US" smtClean="0"/>
              <a:t>2</a:t>
            </a:fld>
            <a:endParaRPr lang="en-US"/>
          </a:p>
        </p:txBody>
      </p:sp>
    </p:spTree>
    <p:extLst>
      <p:ext uri="{BB962C8B-B14F-4D97-AF65-F5344CB8AC3E}">
        <p14:creationId xmlns:p14="http://schemas.microsoft.com/office/powerpoint/2010/main" val="4080887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validations/ think about other approaches</a:t>
            </a:r>
          </a:p>
          <a:p>
            <a:r>
              <a:rPr lang="en-US" dirty="0"/>
              <a:t>What is the model</a:t>
            </a:r>
          </a:p>
        </p:txBody>
      </p:sp>
      <p:sp>
        <p:nvSpPr>
          <p:cNvPr id="4" name="Slide Number Placeholder 3"/>
          <p:cNvSpPr>
            <a:spLocks noGrp="1"/>
          </p:cNvSpPr>
          <p:nvPr>
            <p:ph type="sldNum" sz="quarter" idx="5"/>
          </p:nvPr>
        </p:nvSpPr>
        <p:spPr/>
        <p:txBody>
          <a:bodyPr/>
          <a:lstStyle/>
          <a:p>
            <a:fld id="{B6D1C1DE-FFB1-4FD3-86A4-62A6BE4AFB37}" type="slidenum">
              <a:rPr lang="en-US" smtClean="0"/>
              <a:t>4</a:t>
            </a:fld>
            <a:endParaRPr lang="en-US"/>
          </a:p>
        </p:txBody>
      </p:sp>
    </p:spTree>
    <p:extLst>
      <p:ext uri="{BB962C8B-B14F-4D97-AF65-F5344CB8AC3E}">
        <p14:creationId xmlns:p14="http://schemas.microsoft.com/office/powerpoint/2010/main" val="3166367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audience suggestions</a:t>
            </a:r>
          </a:p>
        </p:txBody>
      </p:sp>
      <p:sp>
        <p:nvSpPr>
          <p:cNvPr id="4" name="Slide Number Placeholder 3"/>
          <p:cNvSpPr>
            <a:spLocks noGrp="1"/>
          </p:cNvSpPr>
          <p:nvPr>
            <p:ph type="sldNum" sz="quarter" idx="5"/>
          </p:nvPr>
        </p:nvSpPr>
        <p:spPr/>
        <p:txBody>
          <a:bodyPr/>
          <a:lstStyle/>
          <a:p>
            <a:fld id="{B6D1C1DE-FFB1-4FD3-86A4-62A6BE4AFB37}" type="slidenum">
              <a:rPr lang="en-US" smtClean="0"/>
              <a:t>6</a:t>
            </a:fld>
            <a:endParaRPr lang="en-US"/>
          </a:p>
        </p:txBody>
      </p:sp>
    </p:spTree>
    <p:extLst>
      <p:ext uri="{BB962C8B-B14F-4D97-AF65-F5344CB8AC3E}">
        <p14:creationId xmlns:p14="http://schemas.microsoft.com/office/powerpoint/2010/main" val="452445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enjoy extracting new signals from the data and discover the story behind the them. I have received BS and MS degrees from MIPT, where I went through an extensive mathematical training and did my thesis research in optics at ISAN.   I did my PhD thesis research at BNL, where I devoted a lot of time and effort analyzing sequential diffraction data to understand fundamental interactions in crystals. Not only I got a chance to do cool science, but also to communicate it at different levels from peers and field experts, to DOE mangers and even to local community during laboratory open door events. I am excited about applying my skills to make impact in business world. I went to Insight to get exposure to data-related business problems and to transition to Data Science career.</a:t>
            </a:r>
          </a:p>
        </p:txBody>
      </p:sp>
      <p:sp>
        <p:nvSpPr>
          <p:cNvPr id="4" name="Slide Number Placeholder 3"/>
          <p:cNvSpPr>
            <a:spLocks noGrp="1"/>
          </p:cNvSpPr>
          <p:nvPr>
            <p:ph type="sldNum" sz="quarter" idx="5"/>
          </p:nvPr>
        </p:nvSpPr>
        <p:spPr/>
        <p:txBody>
          <a:bodyPr/>
          <a:lstStyle/>
          <a:p>
            <a:fld id="{B6D1C1DE-FFB1-4FD3-86A4-62A6BE4AFB37}" type="slidenum">
              <a:rPr lang="en-US" smtClean="0"/>
              <a:t>7</a:t>
            </a:fld>
            <a:endParaRPr lang="en-US"/>
          </a:p>
        </p:txBody>
      </p:sp>
    </p:spTree>
    <p:extLst>
      <p:ext uri="{BB962C8B-B14F-4D97-AF65-F5344CB8AC3E}">
        <p14:creationId xmlns:p14="http://schemas.microsoft.com/office/powerpoint/2010/main" val="219740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to add: photos of trails</a:t>
            </a:r>
          </a:p>
          <a:p>
            <a:r>
              <a:rPr lang="en-US" dirty="0"/>
              <a:t>Shorten methods</a:t>
            </a:r>
          </a:p>
        </p:txBody>
      </p:sp>
      <p:sp>
        <p:nvSpPr>
          <p:cNvPr id="4" name="Slide Number Placeholder 3"/>
          <p:cNvSpPr>
            <a:spLocks noGrp="1"/>
          </p:cNvSpPr>
          <p:nvPr>
            <p:ph type="sldNum" sz="quarter" idx="5"/>
          </p:nvPr>
        </p:nvSpPr>
        <p:spPr/>
        <p:txBody>
          <a:bodyPr/>
          <a:lstStyle/>
          <a:p>
            <a:fld id="{B6D1C1DE-FFB1-4FD3-86A4-62A6BE4AFB37}" type="slidenum">
              <a:rPr lang="en-US" smtClean="0"/>
              <a:t>9</a:t>
            </a:fld>
            <a:endParaRPr lang="en-US"/>
          </a:p>
        </p:txBody>
      </p:sp>
    </p:spTree>
    <p:extLst>
      <p:ext uri="{BB962C8B-B14F-4D97-AF65-F5344CB8AC3E}">
        <p14:creationId xmlns:p14="http://schemas.microsoft.com/office/powerpoint/2010/main" val="3932239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D1C1DE-FFB1-4FD3-86A4-62A6BE4AFB37}" type="slidenum">
              <a:rPr lang="en-US" smtClean="0"/>
              <a:t>11</a:t>
            </a:fld>
            <a:endParaRPr lang="en-US"/>
          </a:p>
        </p:txBody>
      </p:sp>
    </p:spTree>
    <p:extLst>
      <p:ext uri="{BB962C8B-B14F-4D97-AF65-F5344CB8AC3E}">
        <p14:creationId xmlns:p14="http://schemas.microsoft.com/office/powerpoint/2010/main" val="776529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validations/ think about other approaches</a:t>
            </a:r>
          </a:p>
          <a:p>
            <a:r>
              <a:rPr lang="en-US" dirty="0"/>
              <a:t>What is the model</a:t>
            </a:r>
          </a:p>
        </p:txBody>
      </p:sp>
      <p:sp>
        <p:nvSpPr>
          <p:cNvPr id="4" name="Slide Number Placeholder 3"/>
          <p:cNvSpPr>
            <a:spLocks noGrp="1"/>
          </p:cNvSpPr>
          <p:nvPr>
            <p:ph type="sldNum" sz="quarter" idx="5"/>
          </p:nvPr>
        </p:nvSpPr>
        <p:spPr/>
        <p:txBody>
          <a:bodyPr/>
          <a:lstStyle/>
          <a:p>
            <a:fld id="{B6D1C1DE-FFB1-4FD3-86A4-62A6BE4AFB37}" type="slidenum">
              <a:rPr lang="en-US" smtClean="0"/>
              <a:t>15</a:t>
            </a:fld>
            <a:endParaRPr lang="en-US"/>
          </a:p>
        </p:txBody>
      </p:sp>
    </p:spTree>
    <p:extLst>
      <p:ext uri="{BB962C8B-B14F-4D97-AF65-F5344CB8AC3E}">
        <p14:creationId xmlns:p14="http://schemas.microsoft.com/office/powerpoint/2010/main" val="878038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31206-6066-46C5-9127-4D752DD5A6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1D0360-C773-4007-8617-560DFA77FD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CC8BCF-70DD-42B6-90C1-9263A970CA13}"/>
              </a:ext>
            </a:extLst>
          </p:cNvPr>
          <p:cNvSpPr>
            <a:spLocks noGrp="1"/>
          </p:cNvSpPr>
          <p:nvPr>
            <p:ph type="dt" sz="half" idx="10"/>
          </p:nvPr>
        </p:nvSpPr>
        <p:spPr/>
        <p:txBody>
          <a:bodyPr/>
          <a:lstStyle/>
          <a:p>
            <a:fld id="{F0178BE4-6830-446D-A3C7-422883180B6C}" type="datetimeFigureOut">
              <a:rPr lang="en-US" smtClean="0"/>
              <a:t>6/28/2019</a:t>
            </a:fld>
            <a:endParaRPr lang="en-US"/>
          </a:p>
        </p:txBody>
      </p:sp>
      <p:sp>
        <p:nvSpPr>
          <p:cNvPr id="5" name="Footer Placeholder 4">
            <a:extLst>
              <a:ext uri="{FF2B5EF4-FFF2-40B4-BE49-F238E27FC236}">
                <a16:creationId xmlns:a16="http://schemas.microsoft.com/office/drawing/2014/main" id="{502ACEEC-1F2E-4137-96C5-2286D0B92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F9519C-97CE-4083-A9F7-5D6401C35E0C}"/>
              </a:ext>
            </a:extLst>
          </p:cNvPr>
          <p:cNvSpPr>
            <a:spLocks noGrp="1"/>
          </p:cNvSpPr>
          <p:nvPr>
            <p:ph type="sldNum" sz="quarter" idx="12"/>
          </p:nvPr>
        </p:nvSpPr>
        <p:spPr/>
        <p:txBody>
          <a:bodyPr/>
          <a:lstStyle/>
          <a:p>
            <a:fld id="{1CE028BD-D1B6-4BDC-98DB-00D874CA738C}" type="slidenum">
              <a:rPr lang="en-US" smtClean="0"/>
              <a:t>‹#›</a:t>
            </a:fld>
            <a:endParaRPr lang="en-US"/>
          </a:p>
        </p:txBody>
      </p:sp>
    </p:spTree>
    <p:extLst>
      <p:ext uri="{BB962C8B-B14F-4D97-AF65-F5344CB8AC3E}">
        <p14:creationId xmlns:p14="http://schemas.microsoft.com/office/powerpoint/2010/main" val="4083074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7942D-8D5D-4763-A8C3-2066EEA057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A1474D-CEAC-4009-A7DA-88ABBFEA5A8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615A29-2182-441C-AF67-F076E598A51D}"/>
              </a:ext>
            </a:extLst>
          </p:cNvPr>
          <p:cNvSpPr>
            <a:spLocks noGrp="1"/>
          </p:cNvSpPr>
          <p:nvPr>
            <p:ph type="dt" sz="half" idx="10"/>
          </p:nvPr>
        </p:nvSpPr>
        <p:spPr/>
        <p:txBody>
          <a:bodyPr/>
          <a:lstStyle/>
          <a:p>
            <a:fld id="{F0178BE4-6830-446D-A3C7-422883180B6C}" type="datetimeFigureOut">
              <a:rPr lang="en-US" smtClean="0"/>
              <a:t>6/28/2019</a:t>
            </a:fld>
            <a:endParaRPr lang="en-US"/>
          </a:p>
        </p:txBody>
      </p:sp>
      <p:sp>
        <p:nvSpPr>
          <p:cNvPr id="5" name="Footer Placeholder 4">
            <a:extLst>
              <a:ext uri="{FF2B5EF4-FFF2-40B4-BE49-F238E27FC236}">
                <a16:creationId xmlns:a16="http://schemas.microsoft.com/office/drawing/2014/main" id="{4A6ADE2E-9885-472C-B424-209120F3F9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C1714C-C180-48B4-843E-D887E157E5DB}"/>
              </a:ext>
            </a:extLst>
          </p:cNvPr>
          <p:cNvSpPr>
            <a:spLocks noGrp="1"/>
          </p:cNvSpPr>
          <p:nvPr>
            <p:ph type="sldNum" sz="quarter" idx="12"/>
          </p:nvPr>
        </p:nvSpPr>
        <p:spPr/>
        <p:txBody>
          <a:bodyPr/>
          <a:lstStyle/>
          <a:p>
            <a:fld id="{1CE028BD-D1B6-4BDC-98DB-00D874CA738C}" type="slidenum">
              <a:rPr lang="en-US" smtClean="0"/>
              <a:t>‹#›</a:t>
            </a:fld>
            <a:endParaRPr lang="en-US"/>
          </a:p>
        </p:txBody>
      </p:sp>
    </p:spTree>
    <p:extLst>
      <p:ext uri="{BB962C8B-B14F-4D97-AF65-F5344CB8AC3E}">
        <p14:creationId xmlns:p14="http://schemas.microsoft.com/office/powerpoint/2010/main" val="500011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6C035A-53C3-4379-8793-2C0DF598D1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0CCD73-6307-47D4-A5CC-000EB216724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E0130F-5D37-4FA9-A2B2-1D71B1078CBB}"/>
              </a:ext>
            </a:extLst>
          </p:cNvPr>
          <p:cNvSpPr>
            <a:spLocks noGrp="1"/>
          </p:cNvSpPr>
          <p:nvPr>
            <p:ph type="dt" sz="half" idx="10"/>
          </p:nvPr>
        </p:nvSpPr>
        <p:spPr/>
        <p:txBody>
          <a:bodyPr/>
          <a:lstStyle/>
          <a:p>
            <a:fld id="{F0178BE4-6830-446D-A3C7-422883180B6C}" type="datetimeFigureOut">
              <a:rPr lang="en-US" smtClean="0"/>
              <a:t>6/28/2019</a:t>
            </a:fld>
            <a:endParaRPr lang="en-US"/>
          </a:p>
        </p:txBody>
      </p:sp>
      <p:sp>
        <p:nvSpPr>
          <p:cNvPr id="5" name="Footer Placeholder 4">
            <a:extLst>
              <a:ext uri="{FF2B5EF4-FFF2-40B4-BE49-F238E27FC236}">
                <a16:creationId xmlns:a16="http://schemas.microsoft.com/office/drawing/2014/main" id="{FD72D3CC-ADB8-45CC-B66C-AC4A75E57E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B4381B-AD22-471F-AC7E-3EEC9435A043}"/>
              </a:ext>
            </a:extLst>
          </p:cNvPr>
          <p:cNvSpPr>
            <a:spLocks noGrp="1"/>
          </p:cNvSpPr>
          <p:nvPr>
            <p:ph type="sldNum" sz="quarter" idx="12"/>
          </p:nvPr>
        </p:nvSpPr>
        <p:spPr/>
        <p:txBody>
          <a:bodyPr/>
          <a:lstStyle/>
          <a:p>
            <a:fld id="{1CE028BD-D1B6-4BDC-98DB-00D874CA738C}" type="slidenum">
              <a:rPr lang="en-US" smtClean="0"/>
              <a:t>‹#›</a:t>
            </a:fld>
            <a:endParaRPr lang="en-US"/>
          </a:p>
        </p:txBody>
      </p:sp>
    </p:spTree>
    <p:extLst>
      <p:ext uri="{BB962C8B-B14F-4D97-AF65-F5344CB8AC3E}">
        <p14:creationId xmlns:p14="http://schemas.microsoft.com/office/powerpoint/2010/main" val="2390250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8453A-97C7-4A1B-8C8D-8B70A86435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D4D3FF-7D94-4999-A58F-03166A773A7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8E56D-D758-45F1-B5CA-91B4DB38F72D}"/>
              </a:ext>
            </a:extLst>
          </p:cNvPr>
          <p:cNvSpPr>
            <a:spLocks noGrp="1"/>
          </p:cNvSpPr>
          <p:nvPr>
            <p:ph type="dt" sz="half" idx="10"/>
          </p:nvPr>
        </p:nvSpPr>
        <p:spPr/>
        <p:txBody>
          <a:bodyPr/>
          <a:lstStyle/>
          <a:p>
            <a:fld id="{F0178BE4-6830-446D-A3C7-422883180B6C}" type="datetimeFigureOut">
              <a:rPr lang="en-US" smtClean="0"/>
              <a:t>6/28/2019</a:t>
            </a:fld>
            <a:endParaRPr lang="en-US"/>
          </a:p>
        </p:txBody>
      </p:sp>
      <p:sp>
        <p:nvSpPr>
          <p:cNvPr id="5" name="Footer Placeholder 4">
            <a:extLst>
              <a:ext uri="{FF2B5EF4-FFF2-40B4-BE49-F238E27FC236}">
                <a16:creationId xmlns:a16="http://schemas.microsoft.com/office/drawing/2014/main" id="{FE04F4ED-DE58-4B95-83BC-8AC4A56D62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9F37A-C578-4772-83FB-2FBCD38565B6}"/>
              </a:ext>
            </a:extLst>
          </p:cNvPr>
          <p:cNvSpPr>
            <a:spLocks noGrp="1"/>
          </p:cNvSpPr>
          <p:nvPr>
            <p:ph type="sldNum" sz="quarter" idx="12"/>
          </p:nvPr>
        </p:nvSpPr>
        <p:spPr/>
        <p:txBody>
          <a:bodyPr/>
          <a:lstStyle/>
          <a:p>
            <a:fld id="{1CE028BD-D1B6-4BDC-98DB-00D874CA738C}" type="slidenum">
              <a:rPr lang="en-US" smtClean="0"/>
              <a:t>‹#›</a:t>
            </a:fld>
            <a:endParaRPr lang="en-US"/>
          </a:p>
        </p:txBody>
      </p:sp>
    </p:spTree>
    <p:extLst>
      <p:ext uri="{BB962C8B-B14F-4D97-AF65-F5344CB8AC3E}">
        <p14:creationId xmlns:p14="http://schemas.microsoft.com/office/powerpoint/2010/main" val="3077938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E524A-FACE-4997-B2B2-D5E7371287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BE4306-EF80-4D7E-8512-08B66D3BBB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A200822-41D2-48CB-A599-781381640064}"/>
              </a:ext>
            </a:extLst>
          </p:cNvPr>
          <p:cNvSpPr>
            <a:spLocks noGrp="1"/>
          </p:cNvSpPr>
          <p:nvPr>
            <p:ph type="dt" sz="half" idx="10"/>
          </p:nvPr>
        </p:nvSpPr>
        <p:spPr/>
        <p:txBody>
          <a:bodyPr/>
          <a:lstStyle/>
          <a:p>
            <a:fld id="{F0178BE4-6830-446D-A3C7-422883180B6C}" type="datetimeFigureOut">
              <a:rPr lang="en-US" smtClean="0"/>
              <a:t>6/28/2019</a:t>
            </a:fld>
            <a:endParaRPr lang="en-US"/>
          </a:p>
        </p:txBody>
      </p:sp>
      <p:sp>
        <p:nvSpPr>
          <p:cNvPr id="5" name="Footer Placeholder 4">
            <a:extLst>
              <a:ext uri="{FF2B5EF4-FFF2-40B4-BE49-F238E27FC236}">
                <a16:creationId xmlns:a16="http://schemas.microsoft.com/office/drawing/2014/main" id="{108F4D7E-82C0-40E0-BD94-1AB007B8AF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C55489-4F95-4791-BBF1-BD08CD5F1E83}"/>
              </a:ext>
            </a:extLst>
          </p:cNvPr>
          <p:cNvSpPr>
            <a:spLocks noGrp="1"/>
          </p:cNvSpPr>
          <p:nvPr>
            <p:ph type="sldNum" sz="quarter" idx="12"/>
          </p:nvPr>
        </p:nvSpPr>
        <p:spPr/>
        <p:txBody>
          <a:bodyPr/>
          <a:lstStyle/>
          <a:p>
            <a:fld id="{1CE028BD-D1B6-4BDC-98DB-00D874CA738C}" type="slidenum">
              <a:rPr lang="en-US" smtClean="0"/>
              <a:t>‹#›</a:t>
            </a:fld>
            <a:endParaRPr lang="en-US"/>
          </a:p>
        </p:txBody>
      </p:sp>
    </p:spTree>
    <p:extLst>
      <p:ext uri="{BB962C8B-B14F-4D97-AF65-F5344CB8AC3E}">
        <p14:creationId xmlns:p14="http://schemas.microsoft.com/office/powerpoint/2010/main" val="3898276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63BCC-6213-4A10-9CA9-0EE04E4BA0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21197C-808B-4AEB-BF5F-3658C4521F9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94EA49-5948-4379-949A-2AF7BB778D9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24D873-F5B7-40CC-84D7-E467ABA2F038}"/>
              </a:ext>
            </a:extLst>
          </p:cNvPr>
          <p:cNvSpPr>
            <a:spLocks noGrp="1"/>
          </p:cNvSpPr>
          <p:nvPr>
            <p:ph type="dt" sz="half" idx="10"/>
          </p:nvPr>
        </p:nvSpPr>
        <p:spPr/>
        <p:txBody>
          <a:bodyPr/>
          <a:lstStyle/>
          <a:p>
            <a:fld id="{F0178BE4-6830-446D-A3C7-422883180B6C}" type="datetimeFigureOut">
              <a:rPr lang="en-US" smtClean="0"/>
              <a:t>6/28/2019</a:t>
            </a:fld>
            <a:endParaRPr lang="en-US"/>
          </a:p>
        </p:txBody>
      </p:sp>
      <p:sp>
        <p:nvSpPr>
          <p:cNvPr id="6" name="Footer Placeholder 5">
            <a:extLst>
              <a:ext uri="{FF2B5EF4-FFF2-40B4-BE49-F238E27FC236}">
                <a16:creationId xmlns:a16="http://schemas.microsoft.com/office/drawing/2014/main" id="{EBB85DAC-1B9C-4275-86AE-5D2B098F4C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07A895-FE2E-475F-97AC-70303A8DE9C7}"/>
              </a:ext>
            </a:extLst>
          </p:cNvPr>
          <p:cNvSpPr>
            <a:spLocks noGrp="1"/>
          </p:cNvSpPr>
          <p:nvPr>
            <p:ph type="sldNum" sz="quarter" idx="12"/>
          </p:nvPr>
        </p:nvSpPr>
        <p:spPr/>
        <p:txBody>
          <a:bodyPr/>
          <a:lstStyle/>
          <a:p>
            <a:fld id="{1CE028BD-D1B6-4BDC-98DB-00D874CA738C}" type="slidenum">
              <a:rPr lang="en-US" smtClean="0"/>
              <a:t>‹#›</a:t>
            </a:fld>
            <a:endParaRPr lang="en-US"/>
          </a:p>
        </p:txBody>
      </p:sp>
    </p:spTree>
    <p:extLst>
      <p:ext uri="{BB962C8B-B14F-4D97-AF65-F5344CB8AC3E}">
        <p14:creationId xmlns:p14="http://schemas.microsoft.com/office/powerpoint/2010/main" val="309453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051B-C214-472D-9374-54622B2FA1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644616-6697-45D7-BCCB-0D8B7D6FAC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F3A83EF-6215-497B-AC0B-09AEAFC0F57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066B97-1A00-4629-8265-CAE692A128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4C392BB-6A72-49D7-ABA6-47D7FF4AD1C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024582-3E97-46B7-AD7E-57F2068A1E55}"/>
              </a:ext>
            </a:extLst>
          </p:cNvPr>
          <p:cNvSpPr>
            <a:spLocks noGrp="1"/>
          </p:cNvSpPr>
          <p:nvPr>
            <p:ph type="dt" sz="half" idx="10"/>
          </p:nvPr>
        </p:nvSpPr>
        <p:spPr/>
        <p:txBody>
          <a:bodyPr/>
          <a:lstStyle/>
          <a:p>
            <a:fld id="{F0178BE4-6830-446D-A3C7-422883180B6C}" type="datetimeFigureOut">
              <a:rPr lang="en-US" smtClean="0"/>
              <a:t>6/28/2019</a:t>
            </a:fld>
            <a:endParaRPr lang="en-US"/>
          </a:p>
        </p:txBody>
      </p:sp>
      <p:sp>
        <p:nvSpPr>
          <p:cNvPr id="8" name="Footer Placeholder 7">
            <a:extLst>
              <a:ext uri="{FF2B5EF4-FFF2-40B4-BE49-F238E27FC236}">
                <a16:creationId xmlns:a16="http://schemas.microsoft.com/office/drawing/2014/main" id="{41854571-1303-4F3D-AC38-0D8DF924B0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A5DC84-B39E-4BB9-B20C-2CEAA6DB038B}"/>
              </a:ext>
            </a:extLst>
          </p:cNvPr>
          <p:cNvSpPr>
            <a:spLocks noGrp="1"/>
          </p:cNvSpPr>
          <p:nvPr>
            <p:ph type="sldNum" sz="quarter" idx="12"/>
          </p:nvPr>
        </p:nvSpPr>
        <p:spPr/>
        <p:txBody>
          <a:bodyPr/>
          <a:lstStyle/>
          <a:p>
            <a:fld id="{1CE028BD-D1B6-4BDC-98DB-00D874CA738C}" type="slidenum">
              <a:rPr lang="en-US" smtClean="0"/>
              <a:t>‹#›</a:t>
            </a:fld>
            <a:endParaRPr lang="en-US"/>
          </a:p>
        </p:txBody>
      </p:sp>
    </p:spTree>
    <p:extLst>
      <p:ext uri="{BB962C8B-B14F-4D97-AF65-F5344CB8AC3E}">
        <p14:creationId xmlns:p14="http://schemas.microsoft.com/office/powerpoint/2010/main" val="1474015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BE8A6-E989-4B14-9858-056E1C0D07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A05F82-96D3-4957-B12E-CB7E8C938097}"/>
              </a:ext>
            </a:extLst>
          </p:cNvPr>
          <p:cNvSpPr>
            <a:spLocks noGrp="1"/>
          </p:cNvSpPr>
          <p:nvPr>
            <p:ph type="dt" sz="half" idx="10"/>
          </p:nvPr>
        </p:nvSpPr>
        <p:spPr/>
        <p:txBody>
          <a:bodyPr/>
          <a:lstStyle/>
          <a:p>
            <a:fld id="{F0178BE4-6830-446D-A3C7-422883180B6C}" type="datetimeFigureOut">
              <a:rPr lang="en-US" smtClean="0"/>
              <a:t>6/28/2019</a:t>
            </a:fld>
            <a:endParaRPr lang="en-US"/>
          </a:p>
        </p:txBody>
      </p:sp>
      <p:sp>
        <p:nvSpPr>
          <p:cNvPr id="4" name="Footer Placeholder 3">
            <a:extLst>
              <a:ext uri="{FF2B5EF4-FFF2-40B4-BE49-F238E27FC236}">
                <a16:creationId xmlns:a16="http://schemas.microsoft.com/office/drawing/2014/main" id="{AD7F6A5C-E3D3-4CA4-B6A8-A49AE80B45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525DB4-E389-4DD0-B3B7-0D748CCEAB5C}"/>
              </a:ext>
            </a:extLst>
          </p:cNvPr>
          <p:cNvSpPr>
            <a:spLocks noGrp="1"/>
          </p:cNvSpPr>
          <p:nvPr>
            <p:ph type="sldNum" sz="quarter" idx="12"/>
          </p:nvPr>
        </p:nvSpPr>
        <p:spPr/>
        <p:txBody>
          <a:bodyPr/>
          <a:lstStyle/>
          <a:p>
            <a:fld id="{1CE028BD-D1B6-4BDC-98DB-00D874CA738C}" type="slidenum">
              <a:rPr lang="en-US" smtClean="0"/>
              <a:t>‹#›</a:t>
            </a:fld>
            <a:endParaRPr lang="en-US"/>
          </a:p>
        </p:txBody>
      </p:sp>
    </p:spTree>
    <p:extLst>
      <p:ext uri="{BB962C8B-B14F-4D97-AF65-F5344CB8AC3E}">
        <p14:creationId xmlns:p14="http://schemas.microsoft.com/office/powerpoint/2010/main" val="3382817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6AA9C9-5069-46C0-A373-D4C95348BD30}"/>
              </a:ext>
            </a:extLst>
          </p:cNvPr>
          <p:cNvSpPr>
            <a:spLocks noGrp="1"/>
          </p:cNvSpPr>
          <p:nvPr>
            <p:ph type="dt" sz="half" idx="10"/>
          </p:nvPr>
        </p:nvSpPr>
        <p:spPr/>
        <p:txBody>
          <a:bodyPr/>
          <a:lstStyle/>
          <a:p>
            <a:fld id="{F0178BE4-6830-446D-A3C7-422883180B6C}" type="datetimeFigureOut">
              <a:rPr lang="en-US" smtClean="0"/>
              <a:t>6/28/2019</a:t>
            </a:fld>
            <a:endParaRPr lang="en-US"/>
          </a:p>
        </p:txBody>
      </p:sp>
      <p:sp>
        <p:nvSpPr>
          <p:cNvPr id="3" name="Footer Placeholder 2">
            <a:extLst>
              <a:ext uri="{FF2B5EF4-FFF2-40B4-BE49-F238E27FC236}">
                <a16:creationId xmlns:a16="http://schemas.microsoft.com/office/drawing/2014/main" id="{1CA4738C-0971-4D53-BF3F-A9F2BBA456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854E89-9F17-434F-8892-A98FC86F0A6A}"/>
              </a:ext>
            </a:extLst>
          </p:cNvPr>
          <p:cNvSpPr>
            <a:spLocks noGrp="1"/>
          </p:cNvSpPr>
          <p:nvPr>
            <p:ph type="sldNum" sz="quarter" idx="12"/>
          </p:nvPr>
        </p:nvSpPr>
        <p:spPr/>
        <p:txBody>
          <a:bodyPr/>
          <a:lstStyle/>
          <a:p>
            <a:fld id="{1CE028BD-D1B6-4BDC-98DB-00D874CA738C}" type="slidenum">
              <a:rPr lang="en-US" smtClean="0"/>
              <a:t>‹#›</a:t>
            </a:fld>
            <a:endParaRPr lang="en-US"/>
          </a:p>
        </p:txBody>
      </p:sp>
    </p:spTree>
    <p:extLst>
      <p:ext uri="{BB962C8B-B14F-4D97-AF65-F5344CB8AC3E}">
        <p14:creationId xmlns:p14="http://schemas.microsoft.com/office/powerpoint/2010/main" val="1019940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C1E15-13FE-4C73-84CE-DD2A4BB281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651BD9-B9B9-41F8-B8ED-BEB56040DF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D83906-D46C-457F-9012-B827AA79B4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203C6E-524C-4793-9169-F4D26B6CECDC}"/>
              </a:ext>
            </a:extLst>
          </p:cNvPr>
          <p:cNvSpPr>
            <a:spLocks noGrp="1"/>
          </p:cNvSpPr>
          <p:nvPr>
            <p:ph type="dt" sz="half" idx="10"/>
          </p:nvPr>
        </p:nvSpPr>
        <p:spPr/>
        <p:txBody>
          <a:bodyPr/>
          <a:lstStyle/>
          <a:p>
            <a:fld id="{F0178BE4-6830-446D-A3C7-422883180B6C}" type="datetimeFigureOut">
              <a:rPr lang="en-US" smtClean="0"/>
              <a:t>6/28/2019</a:t>
            </a:fld>
            <a:endParaRPr lang="en-US"/>
          </a:p>
        </p:txBody>
      </p:sp>
      <p:sp>
        <p:nvSpPr>
          <p:cNvPr id="6" name="Footer Placeholder 5">
            <a:extLst>
              <a:ext uri="{FF2B5EF4-FFF2-40B4-BE49-F238E27FC236}">
                <a16:creationId xmlns:a16="http://schemas.microsoft.com/office/drawing/2014/main" id="{0D8F1193-4F46-4A14-9839-00CFB629B6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7AF0E0-7B20-4779-8AF4-86FC1E1EF4A2}"/>
              </a:ext>
            </a:extLst>
          </p:cNvPr>
          <p:cNvSpPr>
            <a:spLocks noGrp="1"/>
          </p:cNvSpPr>
          <p:nvPr>
            <p:ph type="sldNum" sz="quarter" idx="12"/>
          </p:nvPr>
        </p:nvSpPr>
        <p:spPr/>
        <p:txBody>
          <a:bodyPr/>
          <a:lstStyle/>
          <a:p>
            <a:fld id="{1CE028BD-D1B6-4BDC-98DB-00D874CA738C}" type="slidenum">
              <a:rPr lang="en-US" smtClean="0"/>
              <a:t>‹#›</a:t>
            </a:fld>
            <a:endParaRPr lang="en-US"/>
          </a:p>
        </p:txBody>
      </p:sp>
    </p:spTree>
    <p:extLst>
      <p:ext uri="{BB962C8B-B14F-4D97-AF65-F5344CB8AC3E}">
        <p14:creationId xmlns:p14="http://schemas.microsoft.com/office/powerpoint/2010/main" val="177016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5CB9-C197-498C-8F27-676B3A04C6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8A3195-28EE-4B44-B6D0-EDFB9EFF2B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5824C7-86AC-456A-A473-CAC1F15EB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6474FE-645D-4760-8B51-8699BE3331D1}"/>
              </a:ext>
            </a:extLst>
          </p:cNvPr>
          <p:cNvSpPr>
            <a:spLocks noGrp="1"/>
          </p:cNvSpPr>
          <p:nvPr>
            <p:ph type="dt" sz="half" idx="10"/>
          </p:nvPr>
        </p:nvSpPr>
        <p:spPr/>
        <p:txBody>
          <a:bodyPr/>
          <a:lstStyle/>
          <a:p>
            <a:fld id="{F0178BE4-6830-446D-A3C7-422883180B6C}" type="datetimeFigureOut">
              <a:rPr lang="en-US" smtClean="0"/>
              <a:t>6/28/2019</a:t>
            </a:fld>
            <a:endParaRPr lang="en-US"/>
          </a:p>
        </p:txBody>
      </p:sp>
      <p:sp>
        <p:nvSpPr>
          <p:cNvPr id="6" name="Footer Placeholder 5">
            <a:extLst>
              <a:ext uri="{FF2B5EF4-FFF2-40B4-BE49-F238E27FC236}">
                <a16:creationId xmlns:a16="http://schemas.microsoft.com/office/drawing/2014/main" id="{F9108317-7F50-4B69-B2C8-EDBEEADC87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CF7FB2-6A2E-4D5B-ABB1-BA211718F2C1}"/>
              </a:ext>
            </a:extLst>
          </p:cNvPr>
          <p:cNvSpPr>
            <a:spLocks noGrp="1"/>
          </p:cNvSpPr>
          <p:nvPr>
            <p:ph type="sldNum" sz="quarter" idx="12"/>
          </p:nvPr>
        </p:nvSpPr>
        <p:spPr/>
        <p:txBody>
          <a:bodyPr/>
          <a:lstStyle/>
          <a:p>
            <a:fld id="{1CE028BD-D1B6-4BDC-98DB-00D874CA738C}" type="slidenum">
              <a:rPr lang="en-US" smtClean="0"/>
              <a:t>‹#›</a:t>
            </a:fld>
            <a:endParaRPr lang="en-US"/>
          </a:p>
        </p:txBody>
      </p:sp>
    </p:spTree>
    <p:extLst>
      <p:ext uri="{BB962C8B-B14F-4D97-AF65-F5344CB8AC3E}">
        <p14:creationId xmlns:p14="http://schemas.microsoft.com/office/powerpoint/2010/main" val="3971957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C10B41-3730-4B57-BCE6-57B7E85A1B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7641DA-C610-45BA-B3EC-F1BBED1603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76F2C1-688E-4234-A382-8D64DED659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178BE4-6830-446D-A3C7-422883180B6C}" type="datetimeFigureOut">
              <a:rPr lang="en-US" smtClean="0"/>
              <a:t>6/28/2019</a:t>
            </a:fld>
            <a:endParaRPr lang="en-US"/>
          </a:p>
        </p:txBody>
      </p:sp>
      <p:sp>
        <p:nvSpPr>
          <p:cNvPr id="5" name="Footer Placeholder 4">
            <a:extLst>
              <a:ext uri="{FF2B5EF4-FFF2-40B4-BE49-F238E27FC236}">
                <a16:creationId xmlns:a16="http://schemas.microsoft.com/office/drawing/2014/main" id="{C5FB0B92-7FBA-4DA7-BBC3-FDF1FF7729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1AEE0D-5237-4369-AC8C-DD83867CAB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028BD-D1B6-4BDC-98DB-00D874CA738C}" type="slidenum">
              <a:rPr lang="en-US" smtClean="0"/>
              <a:t>‹#›</a:t>
            </a:fld>
            <a:endParaRPr lang="en-US"/>
          </a:p>
        </p:txBody>
      </p:sp>
    </p:spTree>
    <p:extLst>
      <p:ext uri="{BB962C8B-B14F-4D97-AF65-F5344CB8AC3E}">
        <p14:creationId xmlns:p14="http://schemas.microsoft.com/office/powerpoint/2010/main" val="242154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2.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hyperlink" Target="https://www.statista.com/statistics/191240/participants-in-hiking-in-the-us-since-2006/" TargetMode="External"/><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gif"/><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hyperlink" Target="http://ec2-18-224-108-236.us-east-2.compute.amazonaws.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106E46F-5775-4016-83AC-8C4082348F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662" y="0"/>
            <a:ext cx="10290675" cy="6858000"/>
          </a:xfrm>
          <a:prstGeom prst="rect">
            <a:avLst/>
          </a:prstGeom>
        </p:spPr>
      </p:pic>
      <p:sp>
        <p:nvSpPr>
          <p:cNvPr id="18" name="TextBox 17">
            <a:extLst>
              <a:ext uri="{FF2B5EF4-FFF2-40B4-BE49-F238E27FC236}">
                <a16:creationId xmlns:a16="http://schemas.microsoft.com/office/drawing/2014/main" id="{BCDCC5BC-B396-4555-A1FA-4A1E9DB5DEEC}"/>
              </a:ext>
            </a:extLst>
          </p:cNvPr>
          <p:cNvSpPr txBox="1"/>
          <p:nvPr/>
        </p:nvSpPr>
        <p:spPr>
          <a:xfrm>
            <a:off x="6857975" y="523783"/>
            <a:ext cx="4383362" cy="830997"/>
          </a:xfrm>
          <a:prstGeom prst="rect">
            <a:avLst/>
          </a:prstGeom>
          <a:noFill/>
        </p:spPr>
        <p:txBody>
          <a:bodyPr wrap="square" rtlCol="0">
            <a:spAutoFit/>
          </a:bodyPr>
          <a:lstStyle/>
          <a:p>
            <a:r>
              <a:rPr lang="en-US" sz="4800" dirty="0">
                <a:solidFill>
                  <a:srgbClr val="53585F"/>
                </a:solidFill>
                <a:ea typeface="ＭＳ Ｐゴシック" charset="0"/>
                <a:cs typeface="The Bold Font" charset="0"/>
                <a:sym typeface="The Bold Font" charset="0"/>
              </a:rPr>
              <a:t>Hike with a </a:t>
            </a:r>
            <a:r>
              <a:rPr lang="en-US" sz="4800" dirty="0">
                <a:solidFill>
                  <a:schemeClr val="accent2">
                    <a:lumMod val="75000"/>
                  </a:schemeClr>
                </a:solidFill>
                <a:ea typeface="ＭＳ Ｐゴシック" charset="0"/>
                <a:cs typeface="The Bold Font" charset="0"/>
                <a:sym typeface="The Bold Font" charset="0"/>
              </a:rPr>
              <a:t>view</a:t>
            </a:r>
            <a:endParaRPr lang="en-US" sz="4800" dirty="0">
              <a:solidFill>
                <a:schemeClr val="accent2">
                  <a:lumMod val="75000"/>
                </a:schemeClr>
              </a:solidFill>
            </a:endParaRPr>
          </a:p>
        </p:txBody>
      </p:sp>
      <p:sp>
        <p:nvSpPr>
          <p:cNvPr id="2" name="TextBox 1">
            <a:extLst>
              <a:ext uri="{FF2B5EF4-FFF2-40B4-BE49-F238E27FC236}">
                <a16:creationId xmlns:a16="http://schemas.microsoft.com/office/drawing/2014/main" id="{DB0E620F-83ED-4300-B89D-FA9E256A1961}"/>
              </a:ext>
            </a:extLst>
          </p:cNvPr>
          <p:cNvSpPr txBox="1"/>
          <p:nvPr/>
        </p:nvSpPr>
        <p:spPr>
          <a:xfrm>
            <a:off x="6506204" y="1748900"/>
            <a:ext cx="4669654" cy="461665"/>
          </a:xfrm>
          <a:prstGeom prst="rect">
            <a:avLst/>
          </a:prstGeom>
          <a:noFill/>
        </p:spPr>
        <p:txBody>
          <a:bodyPr wrap="square" rtlCol="0">
            <a:spAutoFit/>
          </a:bodyPr>
          <a:lstStyle/>
          <a:p>
            <a:pPr algn="r"/>
            <a:r>
              <a:rPr lang="en-US" sz="2400" dirty="0"/>
              <a:t>Tatiana Konstantinova</a:t>
            </a:r>
          </a:p>
        </p:txBody>
      </p:sp>
    </p:spTree>
    <p:extLst>
      <p:ext uri="{BB962C8B-B14F-4D97-AF65-F5344CB8AC3E}">
        <p14:creationId xmlns:p14="http://schemas.microsoft.com/office/powerpoint/2010/main" val="4256590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26F851-40F4-45E7-9D4A-7EC7BC727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935" y="1841356"/>
            <a:ext cx="5867400" cy="4276725"/>
          </a:xfrm>
          <a:prstGeom prst="rect">
            <a:avLst/>
          </a:prstGeom>
        </p:spPr>
      </p:pic>
      <p:sp>
        <p:nvSpPr>
          <p:cNvPr id="8" name="TextBox 7">
            <a:extLst>
              <a:ext uri="{FF2B5EF4-FFF2-40B4-BE49-F238E27FC236}">
                <a16:creationId xmlns:a16="http://schemas.microsoft.com/office/drawing/2014/main" id="{1DD5B967-96B9-45DA-B1B8-1ED62D6C88BF}"/>
              </a:ext>
            </a:extLst>
          </p:cNvPr>
          <p:cNvSpPr txBox="1"/>
          <p:nvPr/>
        </p:nvSpPr>
        <p:spPr>
          <a:xfrm>
            <a:off x="4293234" y="202084"/>
            <a:ext cx="4110228" cy="523220"/>
          </a:xfrm>
          <a:prstGeom prst="rect">
            <a:avLst/>
          </a:prstGeom>
          <a:noFill/>
        </p:spPr>
        <p:txBody>
          <a:bodyPr wrap="none" rtlCol="0">
            <a:spAutoFit/>
          </a:bodyPr>
          <a:lstStyle>
            <a:defPPr>
              <a:defRPr lang="en-US"/>
            </a:defPPr>
            <a:lvl1pPr>
              <a:defRPr sz="3600">
                <a:effectLst>
                  <a:outerShdw blurRad="38100" dist="38100" dir="2700000" algn="tl">
                    <a:srgbClr val="000000">
                      <a:alpha val="43137"/>
                    </a:srgbClr>
                  </a:outerShdw>
                </a:effectLst>
              </a:defRPr>
            </a:lvl1pPr>
          </a:lstStyle>
          <a:p>
            <a:r>
              <a:rPr lang="en-US" sz="2800" dirty="0">
                <a:effectLst/>
              </a:rPr>
              <a:t>labels are more descriptive</a:t>
            </a:r>
          </a:p>
        </p:txBody>
      </p:sp>
      <p:sp>
        <p:nvSpPr>
          <p:cNvPr id="9" name="TextBox 8">
            <a:extLst>
              <a:ext uri="{FF2B5EF4-FFF2-40B4-BE49-F238E27FC236}">
                <a16:creationId xmlns:a16="http://schemas.microsoft.com/office/drawing/2014/main" id="{95A3CCF6-8D0F-4675-B88C-C62F1D2E98B7}"/>
              </a:ext>
            </a:extLst>
          </p:cNvPr>
          <p:cNvSpPr txBox="1"/>
          <p:nvPr/>
        </p:nvSpPr>
        <p:spPr>
          <a:xfrm>
            <a:off x="2566555" y="1371600"/>
            <a:ext cx="2419701" cy="369332"/>
          </a:xfrm>
          <a:prstGeom prst="rect">
            <a:avLst/>
          </a:prstGeom>
          <a:noFill/>
        </p:spPr>
        <p:txBody>
          <a:bodyPr wrap="none" rtlCol="0">
            <a:spAutoFit/>
          </a:bodyPr>
          <a:lstStyle/>
          <a:p>
            <a:r>
              <a:rPr lang="en-US" dirty="0"/>
              <a:t>Alltails.com tag “</a:t>
            </a:r>
            <a:r>
              <a:rPr lang="en-US" dirty="0">
                <a:solidFill>
                  <a:srgbClr val="C00000"/>
                </a:solidFill>
              </a:rPr>
              <a:t>beach</a:t>
            </a:r>
            <a:r>
              <a:rPr lang="en-US" dirty="0"/>
              <a:t>”</a:t>
            </a:r>
          </a:p>
        </p:txBody>
      </p:sp>
      <p:sp>
        <p:nvSpPr>
          <p:cNvPr id="10" name="TextBox 9">
            <a:extLst>
              <a:ext uri="{FF2B5EF4-FFF2-40B4-BE49-F238E27FC236}">
                <a16:creationId xmlns:a16="http://schemas.microsoft.com/office/drawing/2014/main" id="{5B6655C7-188B-4740-9F86-1118014FAAB2}"/>
              </a:ext>
            </a:extLst>
          </p:cNvPr>
          <p:cNvSpPr txBox="1"/>
          <p:nvPr/>
        </p:nvSpPr>
        <p:spPr>
          <a:xfrm>
            <a:off x="8808028" y="1371600"/>
            <a:ext cx="3038909" cy="369332"/>
          </a:xfrm>
          <a:prstGeom prst="rect">
            <a:avLst/>
          </a:prstGeom>
          <a:noFill/>
        </p:spPr>
        <p:txBody>
          <a:bodyPr wrap="none" rtlCol="0">
            <a:spAutoFit/>
          </a:bodyPr>
          <a:lstStyle/>
          <a:p>
            <a:r>
              <a:rPr lang="en-US" dirty="0">
                <a:solidFill>
                  <a:srgbClr val="C00000"/>
                </a:solidFill>
              </a:rPr>
              <a:t>Coast</a:t>
            </a:r>
            <a:r>
              <a:rPr lang="en-US" dirty="0"/>
              <a:t> category from clustering</a:t>
            </a:r>
          </a:p>
        </p:txBody>
      </p:sp>
      <p:pic>
        <p:nvPicPr>
          <p:cNvPr id="3" name="Picture 2">
            <a:extLst>
              <a:ext uri="{FF2B5EF4-FFF2-40B4-BE49-F238E27FC236}">
                <a16:creationId xmlns:a16="http://schemas.microsoft.com/office/drawing/2014/main" id="{70F0E893-C0B7-4A66-8C71-300C28C5F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841356"/>
            <a:ext cx="5867400" cy="4552950"/>
          </a:xfrm>
          <a:prstGeom prst="rect">
            <a:avLst/>
          </a:prstGeom>
        </p:spPr>
      </p:pic>
    </p:spTree>
    <p:extLst>
      <p:ext uri="{BB962C8B-B14F-4D97-AF65-F5344CB8AC3E}">
        <p14:creationId xmlns:p14="http://schemas.microsoft.com/office/powerpoint/2010/main" val="3068009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2E44A1-1983-450A-9E98-67AC47AD3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30" y="0"/>
            <a:ext cx="4589318" cy="3561192"/>
          </a:xfrm>
          <a:prstGeom prst="rect">
            <a:avLst/>
          </a:prstGeom>
        </p:spPr>
      </p:pic>
      <p:pic>
        <p:nvPicPr>
          <p:cNvPr id="4" name="Picture 3">
            <a:extLst>
              <a:ext uri="{FF2B5EF4-FFF2-40B4-BE49-F238E27FC236}">
                <a16:creationId xmlns:a16="http://schemas.microsoft.com/office/drawing/2014/main" id="{B276F8F9-78D0-4F71-81F5-534E591A5D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6952" y="-5152"/>
            <a:ext cx="4589318" cy="3561192"/>
          </a:xfrm>
          <a:prstGeom prst="rect">
            <a:avLst/>
          </a:prstGeom>
        </p:spPr>
      </p:pic>
      <p:sp>
        <p:nvSpPr>
          <p:cNvPr id="8" name="TextBox 7">
            <a:extLst>
              <a:ext uri="{FF2B5EF4-FFF2-40B4-BE49-F238E27FC236}">
                <a16:creationId xmlns:a16="http://schemas.microsoft.com/office/drawing/2014/main" id="{B7BEC18A-6CEC-4DC9-B691-E1C7C6E44C78}"/>
              </a:ext>
            </a:extLst>
          </p:cNvPr>
          <p:cNvSpPr txBox="1"/>
          <p:nvPr/>
        </p:nvSpPr>
        <p:spPr>
          <a:xfrm>
            <a:off x="3314699" y="2119746"/>
            <a:ext cx="647934" cy="369332"/>
          </a:xfrm>
          <a:prstGeom prst="rect">
            <a:avLst/>
          </a:prstGeom>
          <a:noFill/>
        </p:spPr>
        <p:txBody>
          <a:bodyPr wrap="none" rtlCol="0">
            <a:spAutoFit/>
          </a:bodyPr>
          <a:lstStyle/>
          <a:p>
            <a:r>
              <a:rPr lang="en-US" dirty="0">
                <a:solidFill>
                  <a:srgbClr val="C00000"/>
                </a:solidFill>
              </a:rPr>
              <a:t>LAKE</a:t>
            </a:r>
          </a:p>
        </p:txBody>
      </p:sp>
      <p:sp>
        <p:nvSpPr>
          <p:cNvPr id="9" name="TextBox 8">
            <a:extLst>
              <a:ext uri="{FF2B5EF4-FFF2-40B4-BE49-F238E27FC236}">
                <a16:creationId xmlns:a16="http://schemas.microsoft.com/office/drawing/2014/main" id="{A626488A-2945-47F8-9DC8-4DE49A9BA807}"/>
              </a:ext>
            </a:extLst>
          </p:cNvPr>
          <p:cNvSpPr txBox="1"/>
          <p:nvPr/>
        </p:nvSpPr>
        <p:spPr>
          <a:xfrm>
            <a:off x="10138063" y="2119746"/>
            <a:ext cx="736099" cy="369332"/>
          </a:xfrm>
          <a:prstGeom prst="rect">
            <a:avLst/>
          </a:prstGeom>
          <a:noFill/>
        </p:spPr>
        <p:txBody>
          <a:bodyPr wrap="none" rtlCol="0">
            <a:spAutoFit/>
          </a:bodyPr>
          <a:lstStyle/>
          <a:p>
            <a:r>
              <a:rPr lang="en-US" dirty="0">
                <a:solidFill>
                  <a:srgbClr val="C00000"/>
                </a:solidFill>
              </a:rPr>
              <a:t>RIVER</a:t>
            </a:r>
          </a:p>
        </p:txBody>
      </p:sp>
      <p:pic>
        <p:nvPicPr>
          <p:cNvPr id="13" name="Picture 12">
            <a:extLst>
              <a:ext uri="{FF2B5EF4-FFF2-40B4-BE49-F238E27FC236}">
                <a16:creationId xmlns:a16="http://schemas.microsoft.com/office/drawing/2014/main" id="{C4512F7B-0C50-4253-8ECB-6039B3F0B0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1341" y="3296808"/>
            <a:ext cx="4589318" cy="3561192"/>
          </a:xfrm>
          <a:prstGeom prst="rect">
            <a:avLst/>
          </a:prstGeom>
        </p:spPr>
      </p:pic>
      <p:sp>
        <p:nvSpPr>
          <p:cNvPr id="10" name="TextBox 9">
            <a:extLst>
              <a:ext uri="{FF2B5EF4-FFF2-40B4-BE49-F238E27FC236}">
                <a16:creationId xmlns:a16="http://schemas.microsoft.com/office/drawing/2014/main" id="{E79095C5-7081-4E45-9655-C9DCB1B00259}"/>
              </a:ext>
            </a:extLst>
          </p:cNvPr>
          <p:cNvSpPr txBox="1"/>
          <p:nvPr/>
        </p:nvSpPr>
        <p:spPr>
          <a:xfrm>
            <a:off x="6863300" y="3561192"/>
            <a:ext cx="892104" cy="369332"/>
          </a:xfrm>
          <a:prstGeom prst="rect">
            <a:avLst/>
          </a:prstGeom>
          <a:noFill/>
        </p:spPr>
        <p:txBody>
          <a:bodyPr wrap="none" rtlCol="0">
            <a:spAutoFit/>
          </a:bodyPr>
          <a:lstStyle/>
          <a:p>
            <a:r>
              <a:rPr lang="en-US" dirty="0">
                <a:solidFill>
                  <a:srgbClr val="C00000"/>
                </a:solidFill>
              </a:rPr>
              <a:t>FOREST</a:t>
            </a:r>
          </a:p>
        </p:txBody>
      </p:sp>
    </p:spTree>
    <p:extLst>
      <p:ext uri="{BB962C8B-B14F-4D97-AF65-F5344CB8AC3E}">
        <p14:creationId xmlns:p14="http://schemas.microsoft.com/office/powerpoint/2010/main" val="1383584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34475-4253-4D29-84A2-6EF9E442C5D1}"/>
              </a:ext>
            </a:extLst>
          </p:cNvPr>
          <p:cNvPicPr>
            <a:picLocks noChangeAspect="1"/>
          </p:cNvPicPr>
          <p:nvPr/>
        </p:nvPicPr>
        <p:blipFill>
          <a:blip r:embed="rId2"/>
          <a:stretch>
            <a:fillRect/>
          </a:stretch>
        </p:blipFill>
        <p:spPr>
          <a:xfrm>
            <a:off x="2270550" y="1206889"/>
            <a:ext cx="7326494" cy="4444222"/>
          </a:xfrm>
          <a:prstGeom prst="rect">
            <a:avLst/>
          </a:prstGeom>
        </p:spPr>
      </p:pic>
      <p:sp>
        <p:nvSpPr>
          <p:cNvPr id="3" name="TextBox 2">
            <a:extLst>
              <a:ext uri="{FF2B5EF4-FFF2-40B4-BE49-F238E27FC236}">
                <a16:creationId xmlns:a16="http://schemas.microsoft.com/office/drawing/2014/main" id="{DB684908-053A-4A1A-85E4-4EDE8BE7C41A}"/>
              </a:ext>
            </a:extLst>
          </p:cNvPr>
          <p:cNvSpPr txBox="1"/>
          <p:nvPr/>
        </p:nvSpPr>
        <p:spPr>
          <a:xfrm>
            <a:off x="5203704" y="0"/>
            <a:ext cx="1661160" cy="646331"/>
          </a:xfrm>
          <a:prstGeom prst="rect">
            <a:avLst/>
          </a:prstGeom>
          <a:noFill/>
        </p:spPr>
        <p:txBody>
          <a:bodyPr wrap="none" rtlCol="0">
            <a:spAutoFit/>
          </a:bodyPr>
          <a:lstStyle>
            <a:defPPr>
              <a:defRPr lang="en-US"/>
            </a:defPPr>
            <a:lvl1pPr>
              <a:defRPr sz="3600">
                <a:effectLst>
                  <a:outerShdw blurRad="38100" dist="38100" dir="2700000" algn="tl">
                    <a:srgbClr val="000000">
                      <a:alpha val="43137"/>
                    </a:srgbClr>
                  </a:outerShdw>
                </a:effectLst>
              </a:defRPr>
            </a:lvl1pPr>
          </a:lstStyle>
          <a:p>
            <a:r>
              <a:rPr lang="en-US" dirty="0"/>
              <a:t>Outliers</a:t>
            </a:r>
          </a:p>
        </p:txBody>
      </p:sp>
      <p:cxnSp>
        <p:nvCxnSpPr>
          <p:cNvPr id="5" name="Straight Connector 4">
            <a:extLst>
              <a:ext uri="{FF2B5EF4-FFF2-40B4-BE49-F238E27FC236}">
                <a16:creationId xmlns:a16="http://schemas.microsoft.com/office/drawing/2014/main" id="{E8EE536C-2FCB-470B-9BF2-B8F36A936B26}"/>
              </a:ext>
            </a:extLst>
          </p:cNvPr>
          <p:cNvCxnSpPr/>
          <p:nvPr/>
        </p:nvCxnSpPr>
        <p:spPr>
          <a:xfrm>
            <a:off x="2987577" y="4938456"/>
            <a:ext cx="6961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B72190E-3428-4DE4-810E-4737A0B61F7A}"/>
              </a:ext>
            </a:extLst>
          </p:cNvPr>
          <p:cNvCxnSpPr/>
          <p:nvPr/>
        </p:nvCxnSpPr>
        <p:spPr>
          <a:xfrm>
            <a:off x="5186986" y="4938456"/>
            <a:ext cx="6961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058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68CEC0-1C54-4274-A1CA-5EEFE9D100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012" y="1089746"/>
            <a:ext cx="4819650" cy="5114925"/>
          </a:xfrm>
          <a:prstGeom prst="rect">
            <a:avLst/>
          </a:prstGeom>
        </p:spPr>
      </p:pic>
      <p:sp>
        <p:nvSpPr>
          <p:cNvPr id="4" name="TextBox 3">
            <a:extLst>
              <a:ext uri="{FF2B5EF4-FFF2-40B4-BE49-F238E27FC236}">
                <a16:creationId xmlns:a16="http://schemas.microsoft.com/office/drawing/2014/main" id="{F83F657C-2439-4CE4-8A54-68941CC409EC}"/>
              </a:ext>
            </a:extLst>
          </p:cNvPr>
          <p:cNvSpPr txBox="1"/>
          <p:nvPr/>
        </p:nvSpPr>
        <p:spPr>
          <a:xfrm>
            <a:off x="4210355" y="17389"/>
            <a:ext cx="3771289" cy="646331"/>
          </a:xfrm>
          <a:prstGeom prst="rect">
            <a:avLst/>
          </a:prstGeom>
          <a:noFill/>
        </p:spPr>
        <p:txBody>
          <a:bodyPr wrap="none" rtlCol="0">
            <a:spAutoFit/>
          </a:bodyPr>
          <a:lstStyle>
            <a:defPPr>
              <a:defRPr lang="en-US"/>
            </a:defPPr>
            <a:lvl1pPr>
              <a:defRPr sz="3600">
                <a:effectLst>
                  <a:outerShdw blurRad="38100" dist="38100" dir="2700000" algn="tl">
                    <a:srgbClr val="000000">
                      <a:alpha val="43137"/>
                    </a:srgbClr>
                  </a:outerShdw>
                </a:effectLst>
              </a:defRPr>
            </a:lvl1pPr>
          </a:lstStyle>
          <a:p>
            <a:r>
              <a:rPr lang="en-US" dirty="0"/>
              <a:t>Cluster distribution</a:t>
            </a:r>
          </a:p>
        </p:txBody>
      </p:sp>
    </p:spTree>
    <p:extLst>
      <p:ext uri="{BB962C8B-B14F-4D97-AF65-F5344CB8AC3E}">
        <p14:creationId xmlns:p14="http://schemas.microsoft.com/office/powerpoint/2010/main" val="3897204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541A11E-C4F8-4BC4-8447-BF861FB00325}"/>
              </a:ext>
            </a:extLst>
          </p:cNvPr>
          <p:cNvGrpSpPr/>
          <p:nvPr/>
        </p:nvGrpSpPr>
        <p:grpSpPr>
          <a:xfrm>
            <a:off x="6318950" y="1049482"/>
            <a:ext cx="5246132" cy="4468198"/>
            <a:chOff x="6096000" y="965835"/>
            <a:chExt cx="5995251" cy="4619129"/>
          </a:xfrm>
        </p:grpSpPr>
        <p:pic>
          <p:nvPicPr>
            <p:cNvPr id="3" name="Picture 2">
              <a:extLst>
                <a:ext uri="{FF2B5EF4-FFF2-40B4-BE49-F238E27FC236}">
                  <a16:creationId xmlns:a16="http://schemas.microsoft.com/office/drawing/2014/main" id="{7E55BB2C-1A94-4CC9-87F9-3AE9158EA0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0789" y="965835"/>
              <a:ext cx="5579258" cy="4619129"/>
            </a:xfrm>
            <a:prstGeom prst="rect">
              <a:avLst/>
            </a:prstGeom>
          </p:spPr>
        </p:pic>
        <p:sp>
          <p:nvSpPr>
            <p:cNvPr id="4" name="Oval 3">
              <a:extLst>
                <a:ext uri="{FF2B5EF4-FFF2-40B4-BE49-F238E27FC236}">
                  <a16:creationId xmlns:a16="http://schemas.microsoft.com/office/drawing/2014/main" id="{AE02F4C9-B9AB-4EFE-B420-1D41C17C1DFD}"/>
                </a:ext>
              </a:extLst>
            </p:cNvPr>
            <p:cNvSpPr/>
            <p:nvPr/>
          </p:nvSpPr>
          <p:spPr>
            <a:xfrm>
              <a:off x="7066491" y="2056594"/>
              <a:ext cx="5024760" cy="4056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492838A-4BA0-4C35-B819-329CEF420248}"/>
                </a:ext>
              </a:extLst>
            </p:cNvPr>
            <p:cNvSpPr/>
            <p:nvPr/>
          </p:nvSpPr>
          <p:spPr>
            <a:xfrm>
              <a:off x="7273636" y="1252254"/>
              <a:ext cx="2213264" cy="804340"/>
            </a:xfrm>
            <a:prstGeom prst="rect">
              <a:avLst/>
            </a:prstGeom>
            <a:solidFill>
              <a:srgbClr val="FFFFFF">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84C2B1C-E61F-428B-B285-C3E4EF5ABDA8}"/>
                </a:ext>
              </a:extLst>
            </p:cNvPr>
            <p:cNvSpPr/>
            <p:nvPr/>
          </p:nvSpPr>
          <p:spPr>
            <a:xfrm>
              <a:off x="6096000" y="2530936"/>
              <a:ext cx="3390900" cy="2744726"/>
            </a:xfrm>
            <a:prstGeom prst="rect">
              <a:avLst/>
            </a:prstGeom>
            <a:solidFill>
              <a:srgbClr val="FFFFFF">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3742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28582BE-660A-4F07-A412-8B40BDFA688C}"/>
              </a:ext>
            </a:extLst>
          </p:cNvPr>
          <p:cNvGrpSpPr/>
          <p:nvPr/>
        </p:nvGrpSpPr>
        <p:grpSpPr>
          <a:xfrm>
            <a:off x="0" y="1385203"/>
            <a:ext cx="11995832" cy="4951113"/>
            <a:chOff x="0" y="1541067"/>
            <a:chExt cx="11995832" cy="4951113"/>
          </a:xfrm>
        </p:grpSpPr>
        <p:grpSp>
          <p:nvGrpSpPr>
            <p:cNvPr id="2" name="Group 1">
              <a:extLst>
                <a:ext uri="{FF2B5EF4-FFF2-40B4-BE49-F238E27FC236}">
                  <a16:creationId xmlns:a16="http://schemas.microsoft.com/office/drawing/2014/main" id="{923573BF-D0F1-4CB6-8CCE-42CF06B31AB5}"/>
                </a:ext>
              </a:extLst>
            </p:cNvPr>
            <p:cNvGrpSpPr/>
            <p:nvPr/>
          </p:nvGrpSpPr>
          <p:grpSpPr>
            <a:xfrm>
              <a:off x="0" y="1541067"/>
              <a:ext cx="11995832" cy="4951113"/>
              <a:chOff x="97877" y="1672299"/>
              <a:chExt cx="11995832" cy="4951113"/>
            </a:xfrm>
          </p:grpSpPr>
          <p:sp>
            <p:nvSpPr>
              <p:cNvPr id="3" name="TextBox 2">
                <a:extLst>
                  <a:ext uri="{FF2B5EF4-FFF2-40B4-BE49-F238E27FC236}">
                    <a16:creationId xmlns:a16="http://schemas.microsoft.com/office/drawing/2014/main" id="{AD5A4085-BE33-4DE1-A198-25694EEC2137}"/>
                  </a:ext>
                </a:extLst>
              </p:cNvPr>
              <p:cNvSpPr txBox="1"/>
              <p:nvPr/>
            </p:nvSpPr>
            <p:spPr>
              <a:xfrm>
                <a:off x="5689337" y="5146084"/>
                <a:ext cx="1870705" cy="1477328"/>
              </a:xfrm>
              <a:prstGeom prst="rect">
                <a:avLst/>
              </a:prstGeom>
              <a:noFill/>
            </p:spPr>
            <p:txBody>
              <a:bodyPr wrap="none" rtlCol="0">
                <a:spAutoFit/>
              </a:bodyPr>
              <a:lstStyle/>
              <a:p>
                <a:pPr marL="285750" indent="-285750">
                  <a:buFont typeface="Arial" panose="020B0604020202020204" pitchFamily="34" charset="0"/>
                  <a:buChar char="•"/>
                </a:pPr>
                <a:endParaRPr lang="en-US" dirty="0"/>
              </a:p>
              <a:p>
                <a:r>
                  <a:rPr lang="en-US" b="1" dirty="0"/>
                  <a:t>“Visual” features</a:t>
                </a:r>
                <a:r>
                  <a:rPr lang="en-US" dirty="0"/>
                  <a:t>:</a:t>
                </a:r>
              </a:p>
              <a:p>
                <a:pPr algn="ctr"/>
                <a:r>
                  <a:rPr lang="en-US" dirty="0"/>
                  <a:t>Photo content</a:t>
                </a:r>
              </a:p>
              <a:p>
                <a:endParaRPr lang="en-US" dirty="0"/>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F88D93F1-70C0-47F2-BB6A-870D04DF4044}"/>
                  </a:ext>
                </a:extLst>
              </p:cNvPr>
              <p:cNvPicPr>
                <a:picLocks noChangeAspect="1"/>
              </p:cNvPicPr>
              <p:nvPr/>
            </p:nvPicPr>
            <p:blipFill rotWithShape="1">
              <a:blip r:embed="rId3"/>
              <a:srcRect b="28018"/>
              <a:stretch/>
            </p:blipFill>
            <p:spPr>
              <a:xfrm>
                <a:off x="3576113" y="5738238"/>
                <a:ext cx="2084674" cy="664010"/>
              </a:xfrm>
              <a:prstGeom prst="rect">
                <a:avLst/>
              </a:prstGeom>
            </p:spPr>
          </p:pic>
          <p:pic>
            <p:nvPicPr>
              <p:cNvPr id="5" name="Picture 4">
                <a:extLst>
                  <a:ext uri="{FF2B5EF4-FFF2-40B4-BE49-F238E27FC236}">
                    <a16:creationId xmlns:a16="http://schemas.microsoft.com/office/drawing/2014/main" id="{A69ECB94-AE18-4088-92E9-C8AE884FDE2D}"/>
                  </a:ext>
                </a:extLst>
              </p:cNvPr>
              <p:cNvPicPr>
                <a:picLocks noChangeAspect="1"/>
              </p:cNvPicPr>
              <p:nvPr/>
            </p:nvPicPr>
            <p:blipFill>
              <a:blip r:embed="rId4"/>
              <a:stretch>
                <a:fillRect/>
              </a:stretch>
            </p:blipFill>
            <p:spPr>
              <a:xfrm>
                <a:off x="97877" y="3337147"/>
                <a:ext cx="2333625" cy="590550"/>
              </a:xfrm>
              <a:prstGeom prst="rect">
                <a:avLst/>
              </a:prstGeom>
            </p:spPr>
          </p:pic>
          <p:sp>
            <p:nvSpPr>
              <p:cNvPr id="6" name="TextBox 5">
                <a:extLst>
                  <a:ext uri="{FF2B5EF4-FFF2-40B4-BE49-F238E27FC236}">
                    <a16:creationId xmlns:a16="http://schemas.microsoft.com/office/drawing/2014/main" id="{C0758127-DC65-4175-A820-E0F47BC2AD68}"/>
                  </a:ext>
                </a:extLst>
              </p:cNvPr>
              <p:cNvSpPr txBox="1"/>
              <p:nvPr/>
            </p:nvSpPr>
            <p:spPr>
              <a:xfrm>
                <a:off x="3353766" y="5378790"/>
                <a:ext cx="833241" cy="369332"/>
              </a:xfrm>
              <a:prstGeom prst="rect">
                <a:avLst/>
              </a:prstGeom>
              <a:noFill/>
            </p:spPr>
            <p:txBody>
              <a:bodyPr wrap="none" rtlCol="0">
                <a:spAutoFit/>
              </a:bodyPr>
              <a:lstStyle/>
              <a:p>
                <a:r>
                  <a:rPr lang="en-US" dirty="0"/>
                  <a:t>Photos</a:t>
                </a:r>
              </a:p>
            </p:txBody>
          </p:sp>
          <p:cxnSp>
            <p:nvCxnSpPr>
              <p:cNvPr id="7" name="Straight Arrow Connector 6">
                <a:extLst>
                  <a:ext uri="{FF2B5EF4-FFF2-40B4-BE49-F238E27FC236}">
                    <a16:creationId xmlns:a16="http://schemas.microsoft.com/office/drawing/2014/main" id="{8C13CB7A-74BA-4907-BFE8-A1A33122A3EB}"/>
                  </a:ext>
                </a:extLst>
              </p:cNvPr>
              <p:cNvCxnSpPr>
                <a:cxnSpLocks/>
              </p:cNvCxnSpPr>
              <p:nvPr/>
            </p:nvCxnSpPr>
            <p:spPr>
              <a:xfrm>
                <a:off x="4187007" y="5563456"/>
                <a:ext cx="1574572" cy="0"/>
              </a:xfrm>
              <a:prstGeom prst="straightConnector1">
                <a:avLst/>
              </a:prstGeom>
              <a:ln w="38100">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2E91B2D-FB19-4DC0-BD6E-A4AC74DD5CA8}"/>
                  </a:ext>
                </a:extLst>
              </p:cNvPr>
              <p:cNvSpPr txBox="1"/>
              <p:nvPr/>
            </p:nvSpPr>
            <p:spPr>
              <a:xfrm>
                <a:off x="3654117" y="1672299"/>
                <a:ext cx="2159437" cy="1477328"/>
              </a:xfrm>
              <a:prstGeom prst="rect">
                <a:avLst/>
              </a:prstGeom>
              <a:noFill/>
            </p:spPr>
            <p:txBody>
              <a:bodyPr wrap="none" rtlCol="0">
                <a:spAutoFit/>
              </a:bodyPr>
              <a:lstStyle/>
              <a:p>
                <a:r>
                  <a:rPr lang="en-US" b="1" dirty="0"/>
                  <a:t>Trails characteristics</a:t>
                </a:r>
                <a:r>
                  <a:rPr lang="en-US" dirty="0"/>
                  <a:t>:</a:t>
                </a:r>
              </a:p>
              <a:p>
                <a:pPr marL="285750" indent="-285750">
                  <a:buFont typeface="Arial" panose="020B0604020202020204" pitchFamily="34" charset="0"/>
                  <a:buChar char="•"/>
                </a:pPr>
                <a:r>
                  <a:rPr lang="en-US" dirty="0"/>
                  <a:t>Distance</a:t>
                </a:r>
              </a:p>
              <a:p>
                <a:pPr marL="285750" indent="-285750">
                  <a:buFont typeface="Arial" panose="020B0604020202020204" pitchFamily="34" charset="0"/>
                  <a:buChar char="•"/>
                </a:pPr>
                <a:r>
                  <a:rPr lang="en-US" dirty="0"/>
                  <a:t>Elevation gain</a:t>
                </a:r>
              </a:p>
              <a:p>
                <a:pPr marL="285750" indent="-285750">
                  <a:buFont typeface="Arial" panose="020B0604020202020204" pitchFamily="34" charset="0"/>
                  <a:buChar char="•"/>
                </a:pPr>
                <a:endParaRPr lang="en-US" dirty="0"/>
              </a:p>
              <a:p>
                <a:endParaRPr lang="en-US" dirty="0"/>
              </a:p>
            </p:txBody>
          </p:sp>
          <p:grpSp>
            <p:nvGrpSpPr>
              <p:cNvPr id="9" name="Group 8">
                <a:extLst>
                  <a:ext uri="{FF2B5EF4-FFF2-40B4-BE49-F238E27FC236}">
                    <a16:creationId xmlns:a16="http://schemas.microsoft.com/office/drawing/2014/main" id="{25C1C3B9-E9EC-4793-80E7-4C468B0EEC3F}"/>
                  </a:ext>
                </a:extLst>
              </p:cNvPr>
              <p:cNvGrpSpPr/>
              <p:nvPr/>
            </p:nvGrpSpPr>
            <p:grpSpPr>
              <a:xfrm>
                <a:off x="2268188" y="3006565"/>
                <a:ext cx="6683186" cy="2486945"/>
                <a:chOff x="2498208" y="3731458"/>
                <a:chExt cx="6683186" cy="2486945"/>
              </a:xfrm>
            </p:grpSpPr>
            <p:pic>
              <p:nvPicPr>
                <p:cNvPr id="21" name="Picture 20">
                  <a:extLst>
                    <a:ext uri="{FF2B5EF4-FFF2-40B4-BE49-F238E27FC236}">
                      <a16:creationId xmlns:a16="http://schemas.microsoft.com/office/drawing/2014/main" id="{309BB481-C188-4357-88AA-17B245C25B79}"/>
                    </a:ext>
                  </a:extLst>
                </p:cNvPr>
                <p:cNvPicPr>
                  <a:picLocks noChangeAspect="1"/>
                </p:cNvPicPr>
                <p:nvPr/>
              </p:nvPicPr>
              <p:blipFill rotWithShape="1">
                <a:blip r:embed="rId5">
                  <a:clrChange>
                    <a:clrFrom>
                      <a:srgbClr val="FFFFFF"/>
                    </a:clrFrom>
                    <a:clrTo>
                      <a:srgbClr val="FFFFFF">
                        <a:alpha val="0"/>
                      </a:srgbClr>
                    </a:clrTo>
                  </a:clrChange>
                </a:blip>
                <a:srcRect r="56548"/>
                <a:stretch/>
              </p:blipFill>
              <p:spPr>
                <a:xfrm>
                  <a:off x="2498208" y="3731458"/>
                  <a:ext cx="1158593" cy="1150713"/>
                </a:xfrm>
                <a:prstGeom prst="rect">
                  <a:avLst/>
                </a:prstGeom>
              </p:spPr>
            </p:pic>
            <p:pic>
              <p:nvPicPr>
                <p:cNvPr id="22" name="Picture 21">
                  <a:extLst>
                    <a:ext uri="{FF2B5EF4-FFF2-40B4-BE49-F238E27FC236}">
                      <a16:creationId xmlns:a16="http://schemas.microsoft.com/office/drawing/2014/main" id="{FF1FA164-5E44-4CC4-B9A8-7D34D06EC43E}"/>
                    </a:ext>
                  </a:extLst>
                </p:cNvPr>
                <p:cNvPicPr>
                  <a:picLocks noChangeAspect="1"/>
                </p:cNvPicPr>
                <p:nvPr/>
              </p:nvPicPr>
              <p:blipFill rotWithShape="1">
                <a:blip r:embed="rId5">
                  <a:clrChange>
                    <a:clrFrom>
                      <a:srgbClr val="FFFFFF"/>
                    </a:clrFrom>
                    <a:clrTo>
                      <a:srgbClr val="FFFFFF">
                        <a:alpha val="0"/>
                      </a:srgbClr>
                    </a:clrTo>
                  </a:clrChange>
                </a:blip>
                <a:srcRect l="54987"/>
                <a:stretch/>
              </p:blipFill>
              <p:spPr>
                <a:xfrm>
                  <a:off x="8061022" y="5144246"/>
                  <a:ext cx="1120372" cy="1074157"/>
                </a:xfrm>
                <a:prstGeom prst="rect">
                  <a:avLst/>
                </a:prstGeom>
              </p:spPr>
            </p:pic>
          </p:grpSp>
          <p:sp>
            <p:nvSpPr>
              <p:cNvPr id="10" name="Arrow: Bent 9">
                <a:extLst>
                  <a:ext uri="{FF2B5EF4-FFF2-40B4-BE49-F238E27FC236}">
                    <a16:creationId xmlns:a16="http://schemas.microsoft.com/office/drawing/2014/main" id="{91886441-8773-47C6-A4C5-65F29E4683E8}"/>
                  </a:ext>
                </a:extLst>
              </p:cNvPr>
              <p:cNvSpPr/>
              <p:nvPr/>
            </p:nvSpPr>
            <p:spPr>
              <a:xfrm>
                <a:off x="2130863" y="1908326"/>
                <a:ext cx="1415859" cy="1342357"/>
              </a:xfrm>
              <a:prstGeom prst="bentArrow">
                <a:avLst>
                  <a:gd name="adj1" fmla="val 1923"/>
                  <a:gd name="adj2" fmla="val 5561"/>
                  <a:gd name="adj3" fmla="val 50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Bent 10">
                <a:extLst>
                  <a:ext uri="{FF2B5EF4-FFF2-40B4-BE49-F238E27FC236}">
                    <a16:creationId xmlns:a16="http://schemas.microsoft.com/office/drawing/2014/main" id="{74E33D75-7F94-4A94-A9E7-CAD0EC0EBB18}"/>
                  </a:ext>
                </a:extLst>
              </p:cNvPr>
              <p:cNvSpPr/>
              <p:nvPr/>
            </p:nvSpPr>
            <p:spPr>
              <a:xfrm flipV="1">
                <a:off x="2146438" y="3997571"/>
                <a:ext cx="1198702" cy="1685592"/>
              </a:xfrm>
              <a:prstGeom prst="bentArrow">
                <a:avLst>
                  <a:gd name="adj1" fmla="val 1923"/>
                  <a:gd name="adj2" fmla="val 5561"/>
                  <a:gd name="adj3" fmla="val 50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ECFF4514-6676-4096-9E00-0E7F38FC1D6F}"/>
                  </a:ext>
                </a:extLst>
              </p:cNvPr>
              <p:cNvSpPr/>
              <p:nvPr/>
            </p:nvSpPr>
            <p:spPr>
              <a:xfrm>
                <a:off x="8627951" y="2978924"/>
                <a:ext cx="1502591" cy="14954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Unsupervised clustering</a:t>
                </a:r>
              </a:p>
              <a:p>
                <a:pPr algn="ctr"/>
                <a:r>
                  <a:rPr lang="en-US" dirty="0">
                    <a:solidFill>
                      <a:schemeClr val="tx1"/>
                    </a:solidFill>
                  </a:rPr>
                  <a:t>+</a:t>
                </a:r>
              </a:p>
              <a:p>
                <a:pPr algn="ctr"/>
                <a:r>
                  <a:rPr lang="en-US" dirty="0">
                    <a:solidFill>
                      <a:schemeClr val="tx1"/>
                    </a:solidFill>
                  </a:rPr>
                  <a:t>cosine similarity</a:t>
                </a:r>
              </a:p>
            </p:txBody>
          </p:sp>
          <p:sp>
            <p:nvSpPr>
              <p:cNvPr id="13" name="Right Brace 12">
                <a:extLst>
                  <a:ext uri="{FF2B5EF4-FFF2-40B4-BE49-F238E27FC236}">
                    <a16:creationId xmlns:a16="http://schemas.microsoft.com/office/drawing/2014/main" id="{F7E6B315-7543-4CD6-9BD8-A8EABC3D06CD}"/>
                  </a:ext>
                </a:extLst>
              </p:cNvPr>
              <p:cNvSpPr/>
              <p:nvPr/>
            </p:nvSpPr>
            <p:spPr>
              <a:xfrm>
                <a:off x="7487800" y="2041863"/>
                <a:ext cx="622091" cy="3521579"/>
              </a:xfrm>
              <a:prstGeom prst="rightBrace">
                <a:avLst>
                  <a:gd name="adj1" fmla="val 111082"/>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F95114BE-7656-4DE4-B673-D1E8F636E68F}"/>
                  </a:ext>
                </a:extLst>
              </p:cNvPr>
              <p:cNvCxnSpPr>
                <a:cxnSpLocks/>
              </p:cNvCxnSpPr>
              <p:nvPr/>
            </p:nvCxnSpPr>
            <p:spPr>
              <a:xfrm>
                <a:off x="10042468" y="3802652"/>
                <a:ext cx="427873" cy="0"/>
              </a:xfrm>
              <a:prstGeom prst="straightConnector1">
                <a:avLst/>
              </a:prstGeom>
              <a:ln w="38100">
                <a:solidFill>
                  <a:schemeClr val="accent6">
                    <a:lumMod val="7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6DCED30-EE28-4648-99EF-0D4325ACED36}"/>
                  </a:ext>
                </a:extLst>
              </p:cNvPr>
              <p:cNvSpPr txBox="1"/>
              <p:nvPr/>
            </p:nvSpPr>
            <p:spPr>
              <a:xfrm rot="16200000">
                <a:off x="7843664" y="3119340"/>
                <a:ext cx="864980" cy="523220"/>
              </a:xfrm>
              <a:prstGeom prst="rect">
                <a:avLst/>
              </a:prstGeom>
              <a:noFill/>
            </p:spPr>
            <p:txBody>
              <a:bodyPr wrap="none" rtlCol="0">
                <a:spAutoFit/>
              </a:bodyPr>
              <a:lstStyle/>
              <a:p>
                <a:r>
                  <a:rPr lang="en-US" sz="2800" dirty="0">
                    <a:solidFill>
                      <a:schemeClr val="accent1">
                        <a:lumMod val="75000"/>
                      </a:schemeClr>
                    </a:solidFill>
                  </a:rPr>
                  <a:t>train</a:t>
                </a:r>
              </a:p>
            </p:txBody>
          </p:sp>
          <p:cxnSp>
            <p:nvCxnSpPr>
              <p:cNvPr id="16" name="Straight Arrow Connector 15">
                <a:extLst>
                  <a:ext uri="{FF2B5EF4-FFF2-40B4-BE49-F238E27FC236}">
                    <a16:creationId xmlns:a16="http://schemas.microsoft.com/office/drawing/2014/main" id="{2E870397-EFED-4FFA-AF2A-D5DEECE47908}"/>
                  </a:ext>
                </a:extLst>
              </p:cNvPr>
              <p:cNvCxnSpPr>
                <a:cxnSpLocks/>
              </p:cNvCxnSpPr>
              <p:nvPr/>
            </p:nvCxnSpPr>
            <p:spPr>
              <a:xfrm>
                <a:off x="8206287" y="3802652"/>
                <a:ext cx="427873" cy="0"/>
              </a:xfrm>
              <a:prstGeom prst="straightConnector1">
                <a:avLst/>
              </a:prstGeom>
              <a:ln w="38100">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CD4196-09D0-4E9B-BEE5-FEC32526A797}"/>
                  </a:ext>
                </a:extLst>
              </p:cNvPr>
              <p:cNvSpPr txBox="1"/>
              <p:nvPr/>
            </p:nvSpPr>
            <p:spPr>
              <a:xfrm>
                <a:off x="8109891" y="1981470"/>
                <a:ext cx="2565824" cy="369332"/>
              </a:xfrm>
              <a:prstGeom prst="rect">
                <a:avLst/>
              </a:prstGeom>
              <a:solidFill>
                <a:schemeClr val="accent2">
                  <a:lumMod val="20000"/>
                  <a:lumOff val="80000"/>
                </a:schemeClr>
              </a:solidFill>
            </p:spPr>
            <p:txBody>
              <a:bodyPr wrap="square" rtlCol="0">
                <a:spAutoFit/>
              </a:bodyPr>
              <a:lstStyle/>
              <a:p>
                <a:r>
                  <a:rPr lang="en-US" dirty="0"/>
                  <a:t>User data: favorite trail(s) </a:t>
                </a:r>
              </a:p>
            </p:txBody>
          </p:sp>
          <p:cxnSp>
            <p:nvCxnSpPr>
              <p:cNvPr id="18" name="Straight Arrow Connector 17">
                <a:extLst>
                  <a:ext uri="{FF2B5EF4-FFF2-40B4-BE49-F238E27FC236}">
                    <a16:creationId xmlns:a16="http://schemas.microsoft.com/office/drawing/2014/main" id="{C8122851-0F9A-4AC6-89CD-C309118696A8}"/>
                  </a:ext>
                </a:extLst>
              </p:cNvPr>
              <p:cNvCxnSpPr/>
              <p:nvPr/>
            </p:nvCxnSpPr>
            <p:spPr>
              <a:xfrm>
                <a:off x="9363811" y="2381266"/>
                <a:ext cx="0" cy="567194"/>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F208B624-6F53-48C5-9A85-6C1994FFE726}"/>
                  </a:ext>
                </a:extLst>
              </p:cNvPr>
              <p:cNvSpPr txBox="1"/>
              <p:nvPr/>
            </p:nvSpPr>
            <p:spPr>
              <a:xfrm>
                <a:off x="10470341" y="3441923"/>
                <a:ext cx="1623368" cy="646331"/>
              </a:xfrm>
              <a:prstGeom prst="rect">
                <a:avLst/>
              </a:prstGeom>
              <a:solidFill>
                <a:schemeClr val="accent6">
                  <a:lumMod val="20000"/>
                  <a:lumOff val="80000"/>
                </a:schemeClr>
              </a:solidFill>
            </p:spPr>
            <p:txBody>
              <a:bodyPr wrap="square" rtlCol="0">
                <a:spAutoFit/>
              </a:bodyPr>
              <a:lstStyle/>
              <a:p>
                <a:pPr algn="ctr"/>
                <a:r>
                  <a:rPr lang="en-US" dirty="0"/>
                  <a:t>Recommended trails</a:t>
                </a:r>
              </a:p>
            </p:txBody>
          </p:sp>
          <p:pic>
            <p:nvPicPr>
              <p:cNvPr id="20" name="Picture 19">
                <a:extLst>
                  <a:ext uri="{FF2B5EF4-FFF2-40B4-BE49-F238E27FC236}">
                    <a16:creationId xmlns:a16="http://schemas.microsoft.com/office/drawing/2014/main" id="{6499F086-2ED6-4D40-BAFC-B181FA1CC743}"/>
                  </a:ext>
                </a:extLst>
              </p:cNvPr>
              <p:cNvPicPr>
                <a:picLocks noChangeAspect="1"/>
              </p:cNvPicPr>
              <p:nvPr/>
            </p:nvPicPr>
            <p:blipFill>
              <a:blip r:embed="rId6"/>
              <a:stretch>
                <a:fillRect/>
              </a:stretch>
            </p:blipFill>
            <p:spPr>
              <a:xfrm>
                <a:off x="6043075" y="3890499"/>
                <a:ext cx="1595977" cy="1595977"/>
              </a:xfrm>
              <a:prstGeom prst="rect">
                <a:avLst/>
              </a:prstGeom>
            </p:spPr>
          </p:pic>
        </p:grpSp>
        <p:pic>
          <p:nvPicPr>
            <p:cNvPr id="23" name="Picture 22">
              <a:extLst>
                <a:ext uri="{FF2B5EF4-FFF2-40B4-BE49-F238E27FC236}">
                  <a16:creationId xmlns:a16="http://schemas.microsoft.com/office/drawing/2014/main" id="{72969237-247F-4C12-A50A-737803B2F17F}"/>
                </a:ext>
              </a:extLst>
            </p:cNvPr>
            <p:cNvPicPr>
              <a:picLocks noChangeAspect="1"/>
            </p:cNvPicPr>
            <p:nvPr/>
          </p:nvPicPr>
          <p:blipFill rotWithShape="1">
            <a:blip r:embed="rId7"/>
            <a:srcRect l="20779" r="20160"/>
            <a:stretch/>
          </p:blipFill>
          <p:spPr>
            <a:xfrm>
              <a:off x="3175540" y="3339686"/>
              <a:ext cx="2906236" cy="1984031"/>
            </a:xfrm>
            <a:prstGeom prst="rect">
              <a:avLst/>
            </a:prstGeom>
          </p:spPr>
        </p:pic>
      </p:grpSp>
      <p:sp>
        <p:nvSpPr>
          <p:cNvPr id="25" name="TextBox 24">
            <a:extLst>
              <a:ext uri="{FF2B5EF4-FFF2-40B4-BE49-F238E27FC236}">
                <a16:creationId xmlns:a16="http://schemas.microsoft.com/office/drawing/2014/main" id="{9F8DC237-94F6-4364-9DCA-E1E171A3A8E6}"/>
              </a:ext>
            </a:extLst>
          </p:cNvPr>
          <p:cNvSpPr txBox="1"/>
          <p:nvPr/>
        </p:nvSpPr>
        <p:spPr>
          <a:xfrm>
            <a:off x="4737658" y="44329"/>
            <a:ext cx="2652265" cy="646331"/>
          </a:xfrm>
          <a:prstGeom prst="rect">
            <a:avLst/>
          </a:prstGeom>
          <a:noFill/>
        </p:spPr>
        <p:txBody>
          <a:bodyPr wrap="none" rtlCol="0">
            <a:spAutoFit/>
          </a:bodyPr>
          <a:lstStyle/>
          <a:p>
            <a:r>
              <a:rPr lang="en-US" sz="3600" dirty="0">
                <a:effectLst>
                  <a:outerShdw blurRad="38100" dist="38100" dir="2700000" algn="tl">
                    <a:srgbClr val="000000">
                      <a:alpha val="43137"/>
                    </a:srgbClr>
                  </a:outerShdw>
                </a:effectLst>
              </a:rPr>
              <a:t>My approach</a:t>
            </a:r>
          </a:p>
        </p:txBody>
      </p:sp>
    </p:spTree>
    <p:extLst>
      <p:ext uri="{BB962C8B-B14F-4D97-AF65-F5344CB8AC3E}">
        <p14:creationId xmlns:p14="http://schemas.microsoft.com/office/powerpoint/2010/main" val="3435139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7AF1C5-83D8-4D75-9D2B-3921CCA166B6}"/>
              </a:ext>
            </a:extLst>
          </p:cNvPr>
          <p:cNvSpPr txBox="1"/>
          <p:nvPr/>
        </p:nvSpPr>
        <p:spPr>
          <a:xfrm>
            <a:off x="4301564" y="-10062"/>
            <a:ext cx="3411318" cy="646331"/>
          </a:xfrm>
          <a:prstGeom prst="rect">
            <a:avLst/>
          </a:prstGeom>
          <a:noFill/>
        </p:spPr>
        <p:txBody>
          <a:bodyPr wrap="none" rtlCol="0">
            <a:spAutoFit/>
          </a:bodyPr>
          <a:lstStyle/>
          <a:p>
            <a:r>
              <a:rPr lang="en-US" sz="3600" dirty="0">
                <a:effectLst>
                  <a:outerShdw blurRad="38100" dist="38100" dir="2700000" algn="tl">
                    <a:srgbClr val="000000">
                      <a:alpha val="43137"/>
                    </a:srgbClr>
                  </a:outerShdw>
                </a:effectLst>
              </a:rPr>
              <a:t>Hiking in the USA</a:t>
            </a:r>
          </a:p>
        </p:txBody>
      </p:sp>
      <p:sp>
        <p:nvSpPr>
          <p:cNvPr id="5" name="TextBox 4">
            <a:extLst>
              <a:ext uri="{FF2B5EF4-FFF2-40B4-BE49-F238E27FC236}">
                <a16:creationId xmlns:a16="http://schemas.microsoft.com/office/drawing/2014/main" id="{C29373C6-06C1-45EC-B952-338399DBB524}"/>
              </a:ext>
            </a:extLst>
          </p:cNvPr>
          <p:cNvSpPr txBox="1"/>
          <p:nvPr/>
        </p:nvSpPr>
        <p:spPr>
          <a:xfrm>
            <a:off x="7384036" y="4591075"/>
            <a:ext cx="4157641" cy="830997"/>
          </a:xfrm>
          <a:prstGeom prst="rect">
            <a:avLst/>
          </a:prstGeom>
          <a:noFill/>
        </p:spPr>
        <p:txBody>
          <a:bodyPr wrap="square" rtlCol="0">
            <a:spAutoFit/>
          </a:bodyPr>
          <a:lstStyle/>
          <a:p>
            <a:pPr algn="ctr"/>
            <a:r>
              <a:rPr lang="en-US" sz="2400" dirty="0"/>
              <a:t>~ 2500 trails in NY</a:t>
            </a:r>
          </a:p>
          <a:p>
            <a:r>
              <a:rPr lang="en-US" sz="2400" dirty="0"/>
              <a:t>Which one will please your eye?</a:t>
            </a:r>
          </a:p>
        </p:txBody>
      </p:sp>
      <p:sp>
        <p:nvSpPr>
          <p:cNvPr id="9" name="TextBox 8">
            <a:extLst>
              <a:ext uri="{FF2B5EF4-FFF2-40B4-BE49-F238E27FC236}">
                <a16:creationId xmlns:a16="http://schemas.microsoft.com/office/drawing/2014/main" id="{ABA4DE42-DFDF-4BC7-A433-689E58B2A4B1}"/>
              </a:ext>
            </a:extLst>
          </p:cNvPr>
          <p:cNvSpPr txBox="1"/>
          <p:nvPr/>
        </p:nvSpPr>
        <p:spPr>
          <a:xfrm>
            <a:off x="8398848" y="6320024"/>
            <a:ext cx="3065152" cy="276999"/>
          </a:xfrm>
          <a:prstGeom prst="rect">
            <a:avLst/>
          </a:prstGeom>
          <a:noFill/>
        </p:spPr>
        <p:txBody>
          <a:bodyPr wrap="square" rtlCol="0">
            <a:spAutoFit/>
          </a:bodyPr>
          <a:lstStyle/>
          <a:p>
            <a:r>
              <a:rPr lang="en-US" sz="1200" dirty="0"/>
              <a:t>Statics source: </a:t>
            </a:r>
            <a:r>
              <a:rPr lang="en-US" sz="1200" dirty="0">
                <a:hlinkClick r:id="rId3"/>
              </a:rPr>
              <a:t>https://www.statista.com/</a:t>
            </a:r>
            <a:endParaRPr lang="en-US" sz="1200" dirty="0"/>
          </a:p>
        </p:txBody>
      </p:sp>
      <p:sp>
        <p:nvSpPr>
          <p:cNvPr id="4" name="TextBox 3">
            <a:extLst>
              <a:ext uri="{FF2B5EF4-FFF2-40B4-BE49-F238E27FC236}">
                <a16:creationId xmlns:a16="http://schemas.microsoft.com/office/drawing/2014/main" id="{8B071C50-22CC-474E-A880-88985A31CE62}"/>
              </a:ext>
            </a:extLst>
          </p:cNvPr>
          <p:cNvSpPr txBox="1"/>
          <p:nvPr/>
        </p:nvSpPr>
        <p:spPr>
          <a:xfrm>
            <a:off x="7498293" y="1435928"/>
            <a:ext cx="3751118" cy="523220"/>
          </a:xfrm>
          <a:prstGeom prst="rect">
            <a:avLst/>
          </a:prstGeom>
          <a:noFill/>
          <a:ln>
            <a:solidFill>
              <a:srgbClr val="92D050"/>
            </a:solidFill>
          </a:ln>
        </p:spPr>
        <p:txBody>
          <a:bodyPr wrap="square" rtlCol="0">
            <a:spAutoFit/>
          </a:bodyPr>
          <a:lstStyle/>
          <a:p>
            <a:pPr algn="ctr"/>
            <a:r>
              <a:rPr lang="en-US" sz="2800" dirty="0"/>
              <a:t>45M hike each year</a:t>
            </a:r>
          </a:p>
        </p:txBody>
      </p:sp>
      <p:pic>
        <p:nvPicPr>
          <p:cNvPr id="18" name="Picture 17">
            <a:extLst>
              <a:ext uri="{FF2B5EF4-FFF2-40B4-BE49-F238E27FC236}">
                <a16:creationId xmlns:a16="http://schemas.microsoft.com/office/drawing/2014/main" id="{88247053-6906-4992-A641-9008A243ED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240876" y="2801087"/>
            <a:ext cx="5024760" cy="3317452"/>
          </a:xfrm>
          <a:prstGeom prst="rect">
            <a:avLst/>
          </a:prstGeom>
        </p:spPr>
      </p:pic>
      <p:sp>
        <p:nvSpPr>
          <p:cNvPr id="19" name="TextBox 18">
            <a:extLst>
              <a:ext uri="{FF2B5EF4-FFF2-40B4-BE49-F238E27FC236}">
                <a16:creationId xmlns:a16="http://schemas.microsoft.com/office/drawing/2014/main" id="{819F3012-B223-4E41-A4A7-EAAFE761A4A9}"/>
              </a:ext>
            </a:extLst>
          </p:cNvPr>
          <p:cNvSpPr txBox="1"/>
          <p:nvPr/>
        </p:nvSpPr>
        <p:spPr>
          <a:xfrm>
            <a:off x="7039772" y="2663766"/>
            <a:ext cx="4668160" cy="1384995"/>
          </a:xfrm>
          <a:prstGeom prst="rect">
            <a:avLst/>
          </a:prstGeom>
          <a:noFill/>
          <a:ln>
            <a:solidFill>
              <a:srgbClr val="FFC000"/>
            </a:solidFill>
          </a:ln>
        </p:spPr>
        <p:txBody>
          <a:bodyPr wrap="square" rtlCol="0">
            <a:spAutoFit/>
          </a:bodyPr>
          <a:lstStyle/>
          <a:p>
            <a:pPr algn="ctr"/>
            <a:r>
              <a:rPr lang="en-US" sz="2800" i="1" dirty="0"/>
              <a:t>“Observing scenic beauty”  </a:t>
            </a:r>
          </a:p>
          <a:p>
            <a:pPr algn="ctr"/>
            <a:r>
              <a:rPr lang="en-US" sz="2800" dirty="0"/>
              <a:t>in top 5 reasons</a:t>
            </a:r>
          </a:p>
          <a:p>
            <a:pPr algn="ctr"/>
            <a:r>
              <a:rPr lang="en-US" sz="2800" dirty="0"/>
              <a:t>for getting outdoors</a:t>
            </a:r>
          </a:p>
        </p:txBody>
      </p:sp>
      <p:grpSp>
        <p:nvGrpSpPr>
          <p:cNvPr id="27" name="Group 26">
            <a:extLst>
              <a:ext uri="{FF2B5EF4-FFF2-40B4-BE49-F238E27FC236}">
                <a16:creationId xmlns:a16="http://schemas.microsoft.com/office/drawing/2014/main" id="{0D23E0FB-2C6F-4B44-AE3B-DFC27D286E7C}"/>
              </a:ext>
            </a:extLst>
          </p:cNvPr>
          <p:cNvGrpSpPr/>
          <p:nvPr/>
        </p:nvGrpSpPr>
        <p:grpSpPr>
          <a:xfrm>
            <a:off x="4301564" y="685657"/>
            <a:ext cx="2338227" cy="1855381"/>
            <a:chOff x="4301564" y="685657"/>
            <a:chExt cx="2338227" cy="1855381"/>
          </a:xfrm>
        </p:grpSpPr>
        <p:sp>
          <p:nvSpPr>
            <p:cNvPr id="26" name="Thought Bubble: Cloud 25">
              <a:extLst>
                <a:ext uri="{FF2B5EF4-FFF2-40B4-BE49-F238E27FC236}">
                  <a16:creationId xmlns:a16="http://schemas.microsoft.com/office/drawing/2014/main" id="{A5733EAC-4AAF-44AE-9115-004CC4DD8161}"/>
                </a:ext>
              </a:extLst>
            </p:cNvPr>
            <p:cNvSpPr/>
            <p:nvPr/>
          </p:nvSpPr>
          <p:spPr>
            <a:xfrm>
              <a:off x="4301564" y="976812"/>
              <a:ext cx="2338227" cy="1564226"/>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Forest scene">
              <a:extLst>
                <a:ext uri="{FF2B5EF4-FFF2-40B4-BE49-F238E27FC236}">
                  <a16:creationId xmlns:a16="http://schemas.microsoft.com/office/drawing/2014/main" id="{1871BA03-2CC2-4EC3-A9A5-6BDEF4B330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8563" y="685657"/>
              <a:ext cx="1564227" cy="1564227"/>
            </a:xfrm>
            <a:prstGeom prst="rect">
              <a:avLst/>
            </a:prstGeom>
          </p:spPr>
        </p:pic>
      </p:grpSp>
      <p:grpSp>
        <p:nvGrpSpPr>
          <p:cNvPr id="30" name="Group 29">
            <a:extLst>
              <a:ext uri="{FF2B5EF4-FFF2-40B4-BE49-F238E27FC236}">
                <a16:creationId xmlns:a16="http://schemas.microsoft.com/office/drawing/2014/main" id="{8E6A11CC-0E78-4BA3-97B1-1FF4780A8BC4}"/>
              </a:ext>
            </a:extLst>
          </p:cNvPr>
          <p:cNvGrpSpPr/>
          <p:nvPr/>
        </p:nvGrpSpPr>
        <p:grpSpPr>
          <a:xfrm>
            <a:off x="2350336" y="1177034"/>
            <a:ext cx="2338227" cy="1914789"/>
            <a:chOff x="2350336" y="1177034"/>
            <a:chExt cx="2338227" cy="1914789"/>
          </a:xfrm>
        </p:grpSpPr>
        <p:sp>
          <p:nvSpPr>
            <p:cNvPr id="28" name="Thought Bubble: Cloud 27">
              <a:extLst>
                <a:ext uri="{FF2B5EF4-FFF2-40B4-BE49-F238E27FC236}">
                  <a16:creationId xmlns:a16="http://schemas.microsoft.com/office/drawing/2014/main" id="{5FB63C84-1CE9-4E36-B5A8-ADBDC5EB4A6F}"/>
                </a:ext>
              </a:extLst>
            </p:cNvPr>
            <p:cNvSpPr/>
            <p:nvPr/>
          </p:nvSpPr>
          <p:spPr>
            <a:xfrm>
              <a:off x="2350336" y="1527597"/>
              <a:ext cx="2338227" cy="1564226"/>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Mountain scene">
              <a:extLst>
                <a:ext uri="{FF2B5EF4-FFF2-40B4-BE49-F238E27FC236}">
                  <a16:creationId xmlns:a16="http://schemas.microsoft.com/office/drawing/2014/main" id="{72D5264E-3FE0-4172-BD97-92AFBBDDD6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71474" y="1177034"/>
              <a:ext cx="1564227" cy="1564227"/>
            </a:xfrm>
            <a:prstGeom prst="rect">
              <a:avLst/>
            </a:prstGeom>
          </p:spPr>
        </p:pic>
      </p:grpSp>
      <p:grpSp>
        <p:nvGrpSpPr>
          <p:cNvPr id="31" name="Group 30">
            <a:extLst>
              <a:ext uri="{FF2B5EF4-FFF2-40B4-BE49-F238E27FC236}">
                <a16:creationId xmlns:a16="http://schemas.microsoft.com/office/drawing/2014/main" id="{8667636D-1AB5-49C2-A723-C66D69113170}"/>
              </a:ext>
            </a:extLst>
          </p:cNvPr>
          <p:cNvGrpSpPr/>
          <p:nvPr/>
        </p:nvGrpSpPr>
        <p:grpSpPr>
          <a:xfrm>
            <a:off x="496631" y="2254172"/>
            <a:ext cx="2338227" cy="1879813"/>
            <a:chOff x="496631" y="2254172"/>
            <a:chExt cx="2338227" cy="1879813"/>
          </a:xfrm>
        </p:grpSpPr>
        <p:sp>
          <p:nvSpPr>
            <p:cNvPr id="29" name="Thought Bubble: Cloud 28">
              <a:extLst>
                <a:ext uri="{FF2B5EF4-FFF2-40B4-BE49-F238E27FC236}">
                  <a16:creationId xmlns:a16="http://schemas.microsoft.com/office/drawing/2014/main" id="{D4AEC872-9B6D-4616-8DFF-36AE230E9C8B}"/>
                </a:ext>
              </a:extLst>
            </p:cNvPr>
            <p:cNvSpPr/>
            <p:nvPr/>
          </p:nvSpPr>
          <p:spPr>
            <a:xfrm>
              <a:off x="496631" y="2569759"/>
              <a:ext cx="2338227" cy="1564226"/>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Desert scene">
              <a:extLst>
                <a:ext uri="{FF2B5EF4-FFF2-40B4-BE49-F238E27FC236}">
                  <a16:creationId xmlns:a16="http://schemas.microsoft.com/office/drawing/2014/main" id="{D4DB015E-5E6E-43A9-AF2A-BD0ACD3AD1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3630" y="2254172"/>
              <a:ext cx="1564227" cy="1564227"/>
            </a:xfrm>
            <a:prstGeom prst="rect">
              <a:avLst/>
            </a:prstGeom>
          </p:spPr>
        </p:pic>
      </p:grpSp>
    </p:spTree>
    <p:extLst>
      <p:ext uri="{BB962C8B-B14F-4D97-AF65-F5344CB8AC3E}">
        <p14:creationId xmlns:p14="http://schemas.microsoft.com/office/powerpoint/2010/main" val="176698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062611-4F83-4816-B31E-561EBE458221}"/>
              </a:ext>
            </a:extLst>
          </p:cNvPr>
          <p:cNvPicPr>
            <a:picLocks noChangeAspect="1"/>
          </p:cNvPicPr>
          <p:nvPr/>
        </p:nvPicPr>
        <p:blipFill>
          <a:blip r:embed="rId2"/>
          <a:stretch>
            <a:fillRect/>
          </a:stretch>
        </p:blipFill>
        <p:spPr>
          <a:xfrm>
            <a:off x="619125" y="661987"/>
            <a:ext cx="11220450" cy="5800725"/>
          </a:xfrm>
          <a:prstGeom prst="rect">
            <a:avLst/>
          </a:prstGeom>
        </p:spPr>
      </p:pic>
      <p:sp>
        <p:nvSpPr>
          <p:cNvPr id="3" name="TextBox 2">
            <a:extLst>
              <a:ext uri="{FF2B5EF4-FFF2-40B4-BE49-F238E27FC236}">
                <a16:creationId xmlns:a16="http://schemas.microsoft.com/office/drawing/2014/main" id="{DAA4B30B-CFC6-4D7C-8DA1-8D99D6725425}"/>
              </a:ext>
            </a:extLst>
          </p:cNvPr>
          <p:cNvSpPr txBox="1"/>
          <p:nvPr/>
        </p:nvSpPr>
        <p:spPr>
          <a:xfrm>
            <a:off x="2977850" y="-98838"/>
            <a:ext cx="6502999" cy="646331"/>
          </a:xfrm>
          <a:prstGeom prst="rect">
            <a:avLst/>
          </a:prstGeom>
          <a:noFill/>
        </p:spPr>
        <p:txBody>
          <a:bodyPr wrap="none" rtlCol="0">
            <a:spAutoFit/>
          </a:bodyPr>
          <a:lstStyle/>
          <a:p>
            <a:r>
              <a:rPr lang="en-US" sz="3600" dirty="0">
                <a:effectLst>
                  <a:outerShdw blurRad="38100" dist="38100" dir="2700000" algn="tl">
                    <a:srgbClr val="000000">
                      <a:alpha val="43137"/>
                    </a:srgbClr>
                  </a:outerShdw>
                </a:effectLst>
              </a:rPr>
              <a:t>Current solution for trail selection</a:t>
            </a:r>
          </a:p>
        </p:txBody>
      </p:sp>
      <p:sp>
        <p:nvSpPr>
          <p:cNvPr id="6" name="Speech Bubble: Oval 5">
            <a:extLst>
              <a:ext uri="{FF2B5EF4-FFF2-40B4-BE49-F238E27FC236}">
                <a16:creationId xmlns:a16="http://schemas.microsoft.com/office/drawing/2014/main" id="{5DD5E200-7562-46DC-8FC1-952EBFD2A2B8}"/>
              </a:ext>
            </a:extLst>
          </p:cNvPr>
          <p:cNvSpPr/>
          <p:nvPr/>
        </p:nvSpPr>
        <p:spPr>
          <a:xfrm>
            <a:off x="204186" y="1864311"/>
            <a:ext cx="3639845" cy="2161389"/>
          </a:xfrm>
          <a:prstGeom prst="wedgeEllipseCallou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u="sng" dirty="0">
                <a:solidFill>
                  <a:schemeClr val="tx1"/>
                </a:solidFill>
              </a:rPr>
              <a:t>Customer</a:t>
            </a:r>
            <a:r>
              <a:rPr lang="en-US" dirty="0">
                <a:solidFill>
                  <a:schemeClr val="tx1"/>
                </a:solidFill>
              </a:rPr>
              <a:t>:</a:t>
            </a:r>
          </a:p>
          <a:p>
            <a:r>
              <a:rPr lang="en-US" dirty="0">
                <a:solidFill>
                  <a:schemeClr val="tx1"/>
                </a:solidFill>
              </a:rPr>
              <a:t>Where </a:t>
            </a:r>
            <a:r>
              <a:rPr lang="en-US" dirty="0">
                <a:solidFill>
                  <a:srgbClr val="C00000"/>
                </a:solidFill>
              </a:rPr>
              <a:t>near A </a:t>
            </a:r>
            <a:r>
              <a:rPr lang="en-US" dirty="0">
                <a:solidFill>
                  <a:schemeClr val="tx1"/>
                </a:solidFill>
              </a:rPr>
              <a:t>can I see </a:t>
            </a:r>
            <a:r>
              <a:rPr lang="en-US" dirty="0">
                <a:solidFill>
                  <a:srgbClr val="00B050"/>
                </a:solidFill>
              </a:rPr>
              <a:t>mountains</a:t>
            </a:r>
            <a:r>
              <a:rPr lang="en-US" dirty="0">
                <a:solidFill>
                  <a:schemeClr val="tx1"/>
                </a:solidFill>
              </a:rPr>
              <a:t>, </a:t>
            </a:r>
            <a:r>
              <a:rPr lang="en-US" dirty="0">
                <a:solidFill>
                  <a:srgbClr val="00B050"/>
                </a:solidFill>
              </a:rPr>
              <a:t>valley</a:t>
            </a:r>
            <a:r>
              <a:rPr lang="en-US" dirty="0">
                <a:solidFill>
                  <a:schemeClr val="tx1"/>
                </a:solidFill>
              </a:rPr>
              <a:t> and </a:t>
            </a:r>
            <a:r>
              <a:rPr lang="en-US" dirty="0">
                <a:solidFill>
                  <a:srgbClr val="00B050"/>
                </a:solidFill>
              </a:rPr>
              <a:t>cliff</a:t>
            </a:r>
            <a:r>
              <a:rPr lang="en-US" dirty="0">
                <a:solidFill>
                  <a:schemeClr val="tx1"/>
                </a:solidFill>
              </a:rPr>
              <a:t>…just as I saw at </a:t>
            </a:r>
            <a:r>
              <a:rPr lang="en-US" dirty="0">
                <a:solidFill>
                  <a:srgbClr val="C00000"/>
                </a:solidFill>
              </a:rPr>
              <a:t>B</a:t>
            </a:r>
            <a:r>
              <a:rPr lang="en-US" dirty="0">
                <a:solidFill>
                  <a:schemeClr val="tx1"/>
                </a:solidFill>
              </a:rPr>
              <a:t>?</a:t>
            </a:r>
          </a:p>
        </p:txBody>
      </p:sp>
    </p:spTree>
    <p:extLst>
      <p:ext uri="{BB962C8B-B14F-4D97-AF65-F5344CB8AC3E}">
        <p14:creationId xmlns:p14="http://schemas.microsoft.com/office/powerpoint/2010/main" val="400311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9F8DC237-94F6-4364-9DCA-E1E171A3A8E6}"/>
              </a:ext>
            </a:extLst>
          </p:cNvPr>
          <p:cNvSpPr txBox="1"/>
          <p:nvPr/>
        </p:nvSpPr>
        <p:spPr>
          <a:xfrm>
            <a:off x="4737658" y="44329"/>
            <a:ext cx="2652265" cy="646331"/>
          </a:xfrm>
          <a:prstGeom prst="rect">
            <a:avLst/>
          </a:prstGeom>
          <a:noFill/>
        </p:spPr>
        <p:txBody>
          <a:bodyPr wrap="none" rtlCol="0">
            <a:spAutoFit/>
          </a:bodyPr>
          <a:lstStyle/>
          <a:p>
            <a:r>
              <a:rPr lang="en-US" sz="3600" dirty="0">
                <a:effectLst>
                  <a:outerShdw blurRad="38100" dist="38100" dir="2700000" algn="tl">
                    <a:srgbClr val="000000">
                      <a:alpha val="43137"/>
                    </a:srgbClr>
                  </a:outerShdw>
                </a:effectLst>
              </a:rPr>
              <a:t>My approach</a:t>
            </a:r>
          </a:p>
        </p:txBody>
      </p:sp>
      <p:sp>
        <p:nvSpPr>
          <p:cNvPr id="28" name="TextBox 27">
            <a:extLst>
              <a:ext uri="{FF2B5EF4-FFF2-40B4-BE49-F238E27FC236}">
                <a16:creationId xmlns:a16="http://schemas.microsoft.com/office/drawing/2014/main" id="{63B84F67-5867-486C-934C-41311EA28178}"/>
              </a:ext>
            </a:extLst>
          </p:cNvPr>
          <p:cNvSpPr txBox="1"/>
          <p:nvPr/>
        </p:nvSpPr>
        <p:spPr>
          <a:xfrm>
            <a:off x="580640" y="1079197"/>
            <a:ext cx="861454" cy="523220"/>
          </a:xfrm>
          <a:prstGeom prst="rect">
            <a:avLst/>
          </a:prstGeom>
          <a:noFill/>
        </p:spPr>
        <p:txBody>
          <a:bodyPr wrap="none" rtlCol="0">
            <a:spAutoFit/>
          </a:bodyPr>
          <a:lstStyle/>
          <a:p>
            <a:r>
              <a:rPr lang="en-US" sz="2800" dirty="0">
                <a:solidFill>
                  <a:srgbClr val="002060"/>
                </a:solidFill>
              </a:rPr>
              <a:t>Data</a:t>
            </a:r>
          </a:p>
        </p:txBody>
      </p:sp>
      <p:grpSp>
        <p:nvGrpSpPr>
          <p:cNvPr id="4" name="Group 3">
            <a:extLst>
              <a:ext uri="{FF2B5EF4-FFF2-40B4-BE49-F238E27FC236}">
                <a16:creationId xmlns:a16="http://schemas.microsoft.com/office/drawing/2014/main" id="{10F443EF-ADEA-46A9-9FC0-46AD4737C5ED}"/>
              </a:ext>
            </a:extLst>
          </p:cNvPr>
          <p:cNvGrpSpPr/>
          <p:nvPr/>
        </p:nvGrpSpPr>
        <p:grpSpPr>
          <a:xfrm>
            <a:off x="1041966" y="4014686"/>
            <a:ext cx="3602100" cy="2432269"/>
            <a:chOff x="1041966" y="4014686"/>
            <a:chExt cx="3602100" cy="2432269"/>
          </a:xfrm>
        </p:grpSpPr>
        <p:sp>
          <p:nvSpPr>
            <p:cNvPr id="3" name="TextBox 2">
              <a:extLst>
                <a:ext uri="{FF2B5EF4-FFF2-40B4-BE49-F238E27FC236}">
                  <a16:creationId xmlns:a16="http://schemas.microsoft.com/office/drawing/2014/main" id="{AD5A4085-BE33-4DE1-A198-25694EEC2137}"/>
                </a:ext>
              </a:extLst>
            </p:cNvPr>
            <p:cNvSpPr txBox="1"/>
            <p:nvPr/>
          </p:nvSpPr>
          <p:spPr>
            <a:xfrm>
              <a:off x="1566047" y="5523625"/>
              <a:ext cx="1870705" cy="923330"/>
            </a:xfrm>
            <a:prstGeom prst="rect">
              <a:avLst/>
            </a:prstGeom>
            <a:noFill/>
          </p:spPr>
          <p:txBody>
            <a:bodyPr wrap="none" rtlCol="0">
              <a:spAutoFit/>
            </a:bodyPr>
            <a:lstStyle/>
            <a:p>
              <a:pPr marL="285750" indent="-285750">
                <a:buFont typeface="Arial" panose="020B0604020202020204" pitchFamily="34" charset="0"/>
                <a:buChar char="•"/>
              </a:pPr>
              <a:endParaRPr lang="en-US" dirty="0"/>
            </a:p>
            <a:p>
              <a:r>
                <a:rPr lang="en-US" b="1" dirty="0"/>
                <a:t>“Visual” features</a:t>
              </a:r>
              <a:r>
                <a:rPr lang="en-US" dirty="0"/>
                <a:t>:</a:t>
              </a:r>
            </a:p>
            <a:p>
              <a:pPr algn="ctr"/>
              <a:r>
                <a:rPr lang="en-US" dirty="0"/>
                <a:t>Photo content</a:t>
              </a:r>
            </a:p>
          </p:txBody>
        </p:sp>
        <p:cxnSp>
          <p:nvCxnSpPr>
            <p:cNvPr id="7" name="Straight Arrow Connector 6">
              <a:extLst>
                <a:ext uri="{FF2B5EF4-FFF2-40B4-BE49-F238E27FC236}">
                  <a16:creationId xmlns:a16="http://schemas.microsoft.com/office/drawing/2014/main" id="{8C13CB7A-74BA-4907-BFE8-A1A33122A3EB}"/>
                </a:ext>
              </a:extLst>
            </p:cNvPr>
            <p:cNvCxnSpPr>
              <a:cxnSpLocks/>
            </p:cNvCxnSpPr>
            <p:nvPr/>
          </p:nvCxnSpPr>
          <p:spPr>
            <a:xfrm>
              <a:off x="3673479" y="4970329"/>
              <a:ext cx="882389"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72969237-247F-4C12-A50A-737803B2F17F}"/>
                </a:ext>
              </a:extLst>
            </p:cNvPr>
            <p:cNvPicPr>
              <a:picLocks noChangeAspect="1"/>
            </p:cNvPicPr>
            <p:nvPr/>
          </p:nvPicPr>
          <p:blipFill rotWithShape="1">
            <a:blip r:embed="rId3"/>
            <a:srcRect l="20779" r="20160"/>
            <a:stretch/>
          </p:blipFill>
          <p:spPr>
            <a:xfrm>
              <a:off x="1359251" y="4220126"/>
              <a:ext cx="2332040" cy="1592039"/>
            </a:xfrm>
            <a:prstGeom prst="rect">
              <a:avLst/>
            </a:prstGeom>
          </p:spPr>
        </p:pic>
        <p:sp>
          <p:nvSpPr>
            <p:cNvPr id="30" name="TextBox 29">
              <a:extLst>
                <a:ext uri="{FF2B5EF4-FFF2-40B4-BE49-F238E27FC236}">
                  <a16:creationId xmlns:a16="http://schemas.microsoft.com/office/drawing/2014/main" id="{B3AF1FDF-9135-4237-A676-88282BB694EE}"/>
                </a:ext>
              </a:extLst>
            </p:cNvPr>
            <p:cNvSpPr txBox="1"/>
            <p:nvPr/>
          </p:nvSpPr>
          <p:spPr>
            <a:xfrm>
              <a:off x="3673479" y="5061960"/>
              <a:ext cx="970587" cy="923330"/>
            </a:xfrm>
            <a:prstGeom prst="rect">
              <a:avLst/>
            </a:prstGeom>
            <a:noFill/>
          </p:spPr>
          <p:txBody>
            <a:bodyPr wrap="none" rtlCol="0">
              <a:spAutoFit/>
            </a:bodyPr>
            <a:lstStyle/>
            <a:p>
              <a:r>
                <a:rPr lang="en-US" dirty="0" err="1"/>
                <a:t>ResNet</a:t>
              </a:r>
              <a:endParaRPr lang="en-US" dirty="0"/>
            </a:p>
            <a:p>
              <a:r>
                <a:rPr lang="en-US" dirty="0"/>
                <a:t> CNN</a:t>
              </a:r>
            </a:p>
            <a:p>
              <a:r>
                <a:rPr lang="en-US" dirty="0"/>
                <a:t>(by MIT)</a:t>
              </a:r>
            </a:p>
          </p:txBody>
        </p:sp>
        <p:cxnSp>
          <p:nvCxnSpPr>
            <p:cNvPr id="32" name="Straight Connector 31">
              <a:extLst>
                <a:ext uri="{FF2B5EF4-FFF2-40B4-BE49-F238E27FC236}">
                  <a16:creationId xmlns:a16="http://schemas.microsoft.com/office/drawing/2014/main" id="{58A94FB7-DDAC-471E-B3C2-2F7793BE5DEB}"/>
                </a:ext>
              </a:extLst>
            </p:cNvPr>
            <p:cNvCxnSpPr>
              <a:cxnSpLocks/>
              <a:stCxn id="27" idx="2"/>
            </p:cNvCxnSpPr>
            <p:nvPr/>
          </p:nvCxnSpPr>
          <p:spPr>
            <a:xfrm>
              <a:off x="1041966" y="4014686"/>
              <a:ext cx="10391" cy="984034"/>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FB7E710-4F2B-4083-AA29-71DFDC7C665C}"/>
                </a:ext>
              </a:extLst>
            </p:cNvPr>
            <p:cNvCxnSpPr>
              <a:cxnSpLocks/>
            </p:cNvCxnSpPr>
            <p:nvPr/>
          </p:nvCxnSpPr>
          <p:spPr>
            <a:xfrm>
              <a:off x="1052357" y="4970328"/>
              <a:ext cx="339845"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44" name="Table 43">
            <a:extLst>
              <a:ext uri="{FF2B5EF4-FFF2-40B4-BE49-F238E27FC236}">
                <a16:creationId xmlns:a16="http://schemas.microsoft.com/office/drawing/2014/main" id="{6BDE9CBA-B05C-4BF4-B427-BAAF38F06B9C}"/>
              </a:ext>
            </a:extLst>
          </p:cNvPr>
          <p:cNvGraphicFramePr>
            <a:graphicFrameLocks noGrp="1"/>
          </p:cNvGraphicFramePr>
          <p:nvPr>
            <p:extLst>
              <p:ext uri="{D42A27DB-BD31-4B8C-83A1-F6EECF244321}">
                <p14:modId xmlns:p14="http://schemas.microsoft.com/office/powerpoint/2010/main" val="3003624445"/>
              </p:ext>
            </p:extLst>
          </p:nvPr>
        </p:nvGraphicFramePr>
        <p:xfrm>
          <a:off x="4588117" y="4320834"/>
          <a:ext cx="1788976" cy="1483360"/>
        </p:xfrm>
        <a:graphic>
          <a:graphicData uri="http://schemas.openxmlformats.org/drawingml/2006/table">
            <a:tbl>
              <a:tblPr firstRow="1" bandRow="1">
                <a:tableStyleId>{5C22544A-7EE6-4342-B048-85BDC9FD1C3A}</a:tableStyleId>
              </a:tblPr>
              <a:tblGrid>
                <a:gridCol w="894488">
                  <a:extLst>
                    <a:ext uri="{9D8B030D-6E8A-4147-A177-3AD203B41FA5}">
                      <a16:colId xmlns:a16="http://schemas.microsoft.com/office/drawing/2014/main" val="3923502607"/>
                    </a:ext>
                  </a:extLst>
                </a:gridCol>
                <a:gridCol w="894488">
                  <a:extLst>
                    <a:ext uri="{9D8B030D-6E8A-4147-A177-3AD203B41FA5}">
                      <a16:colId xmlns:a16="http://schemas.microsoft.com/office/drawing/2014/main" val="598942258"/>
                    </a:ext>
                  </a:extLst>
                </a:gridCol>
              </a:tblGrid>
              <a:tr h="370840">
                <a:tc>
                  <a:txBody>
                    <a:bodyPr/>
                    <a:lstStyle/>
                    <a:p>
                      <a:r>
                        <a:rPr lang="en-US" dirty="0">
                          <a:solidFill>
                            <a:schemeClr val="tx1"/>
                          </a:solidFill>
                        </a:rPr>
                        <a:t>lake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800" b="0" kern="1200" dirty="0">
                          <a:solidFill>
                            <a:schemeClr val="tx1"/>
                          </a:solidFill>
                          <a:latin typeface="+mn-lt"/>
                          <a:ea typeface="+mn-ea"/>
                          <a:cs typeface="+mn-cs"/>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2325711"/>
                  </a:ext>
                </a:extLst>
              </a:tr>
              <a:tr h="370840">
                <a:tc>
                  <a:txBody>
                    <a:bodyPr/>
                    <a:lstStyle/>
                    <a:p>
                      <a:r>
                        <a:rPr lang="en-US" b="1" dirty="0">
                          <a:solidFill>
                            <a:schemeClr val="tx1"/>
                          </a:solidFill>
                        </a:rPr>
                        <a:t>cliff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dirty="0">
                          <a:solidFill>
                            <a:schemeClr val="tx1"/>
                          </a:solidFill>
                        </a:rPr>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4154558"/>
                  </a:ext>
                </a:extLst>
              </a:tr>
              <a:tr h="370840">
                <a:tc>
                  <a:txBody>
                    <a:bodyPr/>
                    <a:lstStyle/>
                    <a:p>
                      <a:r>
                        <a:rPr lang="en-US" b="1" dirty="0">
                          <a:solidFill>
                            <a:schemeClr val="tx1"/>
                          </a:solidFill>
                        </a:rPr>
                        <a:t>creek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dirty="0">
                          <a:solidFill>
                            <a:schemeClr val="tx1"/>
                          </a:solidFill>
                        </a:rPr>
                        <a:t>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5573824"/>
                  </a:ext>
                </a:extLst>
              </a:tr>
              <a:tr h="370840">
                <a:tc>
                  <a:txBody>
                    <a:bodyPr/>
                    <a:lstStyle/>
                    <a:p>
                      <a:r>
                        <a:rPr lang="en-US" b="1" dirty="0">
                          <a:solidFill>
                            <a:schemeClr val="tx1"/>
                          </a:solidFill>
                        </a:rPr>
                        <a:t>forest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dirty="0">
                          <a:solidFill>
                            <a:schemeClr val="tx1"/>
                          </a:solidFill>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1836356"/>
                  </a:ext>
                </a:extLst>
              </a:tr>
            </a:tbl>
          </a:graphicData>
        </a:graphic>
      </p:graphicFrame>
      <p:sp>
        <p:nvSpPr>
          <p:cNvPr id="46" name="TextBox 45">
            <a:extLst>
              <a:ext uri="{FF2B5EF4-FFF2-40B4-BE49-F238E27FC236}">
                <a16:creationId xmlns:a16="http://schemas.microsoft.com/office/drawing/2014/main" id="{5E2BCCE7-0552-4536-A6FF-ABD65ACA70AE}"/>
              </a:ext>
            </a:extLst>
          </p:cNvPr>
          <p:cNvSpPr txBox="1"/>
          <p:nvPr/>
        </p:nvSpPr>
        <p:spPr>
          <a:xfrm>
            <a:off x="2121868" y="1088999"/>
            <a:ext cx="3103222" cy="523220"/>
          </a:xfrm>
          <a:prstGeom prst="rect">
            <a:avLst/>
          </a:prstGeom>
          <a:noFill/>
        </p:spPr>
        <p:txBody>
          <a:bodyPr wrap="none" rtlCol="0">
            <a:spAutoFit/>
          </a:bodyPr>
          <a:lstStyle>
            <a:defPPr>
              <a:defRPr lang="en-US"/>
            </a:defPPr>
            <a:lvl1pPr>
              <a:defRPr sz="2800"/>
            </a:lvl1pPr>
          </a:lstStyle>
          <a:p>
            <a:r>
              <a:rPr lang="en-US" dirty="0">
                <a:solidFill>
                  <a:srgbClr val="002060"/>
                </a:solidFill>
              </a:rPr>
              <a:t>Feature Engineering</a:t>
            </a:r>
          </a:p>
        </p:txBody>
      </p:sp>
      <p:grpSp>
        <p:nvGrpSpPr>
          <p:cNvPr id="11" name="Group 10">
            <a:extLst>
              <a:ext uri="{FF2B5EF4-FFF2-40B4-BE49-F238E27FC236}">
                <a16:creationId xmlns:a16="http://schemas.microsoft.com/office/drawing/2014/main" id="{C6D593B7-7F76-4D28-9953-AFA57CA9C469}"/>
              </a:ext>
            </a:extLst>
          </p:cNvPr>
          <p:cNvGrpSpPr/>
          <p:nvPr/>
        </p:nvGrpSpPr>
        <p:grpSpPr>
          <a:xfrm>
            <a:off x="8415261" y="1076573"/>
            <a:ext cx="3539958" cy="4970937"/>
            <a:chOff x="8415261" y="1076573"/>
            <a:chExt cx="3539958" cy="4970937"/>
          </a:xfrm>
        </p:grpSpPr>
        <p:sp>
          <p:nvSpPr>
            <p:cNvPr id="95" name="Rectangle: Rounded Corners 94">
              <a:extLst>
                <a:ext uri="{FF2B5EF4-FFF2-40B4-BE49-F238E27FC236}">
                  <a16:creationId xmlns:a16="http://schemas.microsoft.com/office/drawing/2014/main" id="{FC3D435A-A8BB-4B86-9A3C-5309F47D3637}"/>
                </a:ext>
              </a:extLst>
            </p:cNvPr>
            <p:cNvSpPr/>
            <p:nvPr/>
          </p:nvSpPr>
          <p:spPr>
            <a:xfrm>
              <a:off x="8721386" y="1560854"/>
              <a:ext cx="3233833" cy="4486656"/>
            </a:xfrm>
            <a:prstGeom prst="roundRect">
              <a:avLst/>
            </a:prstGeom>
            <a:solidFill>
              <a:schemeClr val="accent2">
                <a:lumMod val="75000"/>
                <a:alpha val="168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C8122851-0F9A-4AC6-89CD-C309118696A8}"/>
                </a:ext>
              </a:extLst>
            </p:cNvPr>
            <p:cNvCxnSpPr/>
            <p:nvPr/>
          </p:nvCxnSpPr>
          <p:spPr>
            <a:xfrm>
              <a:off x="10363143" y="2219813"/>
              <a:ext cx="0" cy="567194"/>
            </a:xfrm>
            <a:prstGeom prst="straightConnector1">
              <a:avLst/>
            </a:prstGeom>
            <a:ln w="5715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75" name="Rectangle: Rounded Corners 74">
              <a:extLst>
                <a:ext uri="{FF2B5EF4-FFF2-40B4-BE49-F238E27FC236}">
                  <a16:creationId xmlns:a16="http://schemas.microsoft.com/office/drawing/2014/main" id="{B788FD90-DEC7-4347-91C4-A4E8C67A9BC7}"/>
                </a:ext>
              </a:extLst>
            </p:cNvPr>
            <p:cNvSpPr/>
            <p:nvPr/>
          </p:nvSpPr>
          <p:spPr>
            <a:xfrm>
              <a:off x="9517259" y="2787007"/>
              <a:ext cx="1647914" cy="89450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Web-App</a:t>
              </a:r>
            </a:p>
          </p:txBody>
        </p:sp>
        <p:cxnSp>
          <p:nvCxnSpPr>
            <p:cNvPr id="77" name="Straight Arrow Connector 76">
              <a:extLst>
                <a:ext uri="{FF2B5EF4-FFF2-40B4-BE49-F238E27FC236}">
                  <a16:creationId xmlns:a16="http://schemas.microsoft.com/office/drawing/2014/main" id="{95992350-C8C2-449D-841F-26F20F613707}"/>
                </a:ext>
              </a:extLst>
            </p:cNvPr>
            <p:cNvCxnSpPr/>
            <p:nvPr/>
          </p:nvCxnSpPr>
          <p:spPr>
            <a:xfrm>
              <a:off x="10363143" y="3720050"/>
              <a:ext cx="0" cy="567194"/>
            </a:xfrm>
            <a:prstGeom prst="straightConnector1">
              <a:avLst/>
            </a:prstGeom>
            <a:ln w="5715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78" name="TextBox 77">
              <a:extLst>
                <a:ext uri="{FF2B5EF4-FFF2-40B4-BE49-F238E27FC236}">
                  <a16:creationId xmlns:a16="http://schemas.microsoft.com/office/drawing/2014/main" id="{6A227C2B-7BA9-48E0-B17B-1EDA88CD3C9E}"/>
                </a:ext>
              </a:extLst>
            </p:cNvPr>
            <p:cNvSpPr txBox="1"/>
            <p:nvPr/>
          </p:nvSpPr>
          <p:spPr>
            <a:xfrm>
              <a:off x="9621081" y="1076573"/>
              <a:ext cx="1329851" cy="523220"/>
            </a:xfrm>
            <a:prstGeom prst="rect">
              <a:avLst/>
            </a:prstGeom>
            <a:noFill/>
          </p:spPr>
          <p:txBody>
            <a:bodyPr wrap="none" rtlCol="0">
              <a:spAutoFit/>
            </a:bodyPr>
            <a:lstStyle>
              <a:defPPr>
                <a:defRPr lang="en-US"/>
              </a:defPPr>
              <a:lvl1pPr>
                <a:defRPr sz="2800"/>
              </a:lvl1pPr>
            </a:lstStyle>
            <a:p>
              <a:r>
                <a:rPr lang="en-US" dirty="0">
                  <a:solidFill>
                    <a:srgbClr val="002060"/>
                  </a:solidFill>
                </a:rPr>
                <a:t>Product</a:t>
              </a:r>
            </a:p>
          </p:txBody>
        </p:sp>
        <p:cxnSp>
          <p:nvCxnSpPr>
            <p:cNvPr id="82" name="Straight Arrow Connector 81">
              <a:extLst>
                <a:ext uri="{FF2B5EF4-FFF2-40B4-BE49-F238E27FC236}">
                  <a16:creationId xmlns:a16="http://schemas.microsoft.com/office/drawing/2014/main" id="{1D84B151-2586-4950-A0B6-2D78A47AA496}"/>
                </a:ext>
              </a:extLst>
            </p:cNvPr>
            <p:cNvCxnSpPr>
              <a:cxnSpLocks/>
              <a:stCxn id="64" idx="3"/>
            </p:cNvCxnSpPr>
            <p:nvPr/>
          </p:nvCxnSpPr>
          <p:spPr>
            <a:xfrm flipV="1">
              <a:off x="8415261" y="3253717"/>
              <a:ext cx="1101723" cy="2884"/>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Rounded Corners 83">
              <a:extLst>
                <a:ext uri="{FF2B5EF4-FFF2-40B4-BE49-F238E27FC236}">
                  <a16:creationId xmlns:a16="http://schemas.microsoft.com/office/drawing/2014/main" id="{0D2DC57D-0304-4A89-993F-6A47A55B7137}"/>
                </a:ext>
              </a:extLst>
            </p:cNvPr>
            <p:cNvSpPr/>
            <p:nvPr/>
          </p:nvSpPr>
          <p:spPr>
            <a:xfrm>
              <a:off x="9339638" y="4245561"/>
              <a:ext cx="2047010" cy="17181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2060"/>
                  </a:solidFill>
                </a:rPr>
                <a:t>Recommended:</a:t>
              </a:r>
            </a:p>
            <a:p>
              <a:pPr marL="285750" indent="-285750">
                <a:buFont typeface="Arial" panose="020B0604020202020204" pitchFamily="34" charset="0"/>
                <a:buChar char="•"/>
              </a:pPr>
              <a:r>
                <a:rPr lang="en-US" sz="2000" dirty="0">
                  <a:solidFill>
                    <a:srgbClr val="002060"/>
                  </a:solidFill>
                </a:rPr>
                <a:t>Trail 1</a:t>
              </a:r>
            </a:p>
            <a:p>
              <a:pPr marL="285750" indent="-285750">
                <a:buFont typeface="Arial" panose="020B0604020202020204" pitchFamily="34" charset="0"/>
                <a:buChar char="•"/>
              </a:pPr>
              <a:r>
                <a:rPr lang="en-US" sz="2000" dirty="0">
                  <a:solidFill>
                    <a:srgbClr val="002060"/>
                  </a:solidFill>
                </a:rPr>
                <a:t>Trail 2</a:t>
              </a:r>
            </a:p>
            <a:p>
              <a:pPr marL="285750" indent="-285750">
                <a:buFont typeface="Arial" panose="020B0604020202020204" pitchFamily="34" charset="0"/>
                <a:buChar char="•"/>
              </a:pPr>
              <a:r>
                <a:rPr lang="en-US" sz="2000" dirty="0">
                  <a:solidFill>
                    <a:srgbClr val="002060"/>
                  </a:solidFill>
                </a:rPr>
                <a:t>Trail 3</a:t>
              </a:r>
            </a:p>
          </p:txBody>
        </p:sp>
        <p:sp>
          <p:nvSpPr>
            <p:cNvPr id="86" name="Rectangle: Rounded Corners 85">
              <a:extLst>
                <a:ext uri="{FF2B5EF4-FFF2-40B4-BE49-F238E27FC236}">
                  <a16:creationId xmlns:a16="http://schemas.microsoft.com/office/drawing/2014/main" id="{23AD5A0D-DE5B-41F6-A17B-858522845E15}"/>
                </a:ext>
              </a:extLst>
            </p:cNvPr>
            <p:cNvSpPr/>
            <p:nvPr/>
          </p:nvSpPr>
          <p:spPr>
            <a:xfrm>
              <a:off x="8934432" y="1776511"/>
              <a:ext cx="2828070" cy="4356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002060"/>
                  </a:solidFill>
                </a:rPr>
                <a:t>User Input</a:t>
              </a:r>
              <a:r>
                <a:rPr lang="en-US" sz="2000" dirty="0">
                  <a:solidFill>
                    <a:srgbClr val="002060"/>
                  </a:solidFill>
                </a:rPr>
                <a:t>: favorite trail </a:t>
              </a:r>
            </a:p>
          </p:txBody>
        </p:sp>
        <p:pic>
          <p:nvPicPr>
            <p:cNvPr id="88" name="Picture 87">
              <a:extLst>
                <a:ext uri="{FF2B5EF4-FFF2-40B4-BE49-F238E27FC236}">
                  <a16:creationId xmlns:a16="http://schemas.microsoft.com/office/drawing/2014/main" id="{E910CBCB-4241-486E-BD47-F42F75CB0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806" y="3276934"/>
              <a:ext cx="1168862" cy="1198400"/>
            </a:xfrm>
            <a:prstGeom prst="rect">
              <a:avLst/>
            </a:prstGeom>
          </p:spPr>
        </p:pic>
      </p:grpSp>
      <p:grpSp>
        <p:nvGrpSpPr>
          <p:cNvPr id="10" name="Group 9">
            <a:extLst>
              <a:ext uri="{FF2B5EF4-FFF2-40B4-BE49-F238E27FC236}">
                <a16:creationId xmlns:a16="http://schemas.microsoft.com/office/drawing/2014/main" id="{0B75A79D-BFDB-4F4A-B12C-C1603B1D253B}"/>
              </a:ext>
            </a:extLst>
          </p:cNvPr>
          <p:cNvGrpSpPr/>
          <p:nvPr/>
        </p:nvGrpSpPr>
        <p:grpSpPr>
          <a:xfrm>
            <a:off x="4830231" y="1079197"/>
            <a:ext cx="3712259" cy="4663849"/>
            <a:chOff x="4830231" y="1079197"/>
            <a:chExt cx="3712259" cy="4663849"/>
          </a:xfrm>
        </p:grpSpPr>
        <p:sp>
          <p:nvSpPr>
            <p:cNvPr id="74" name="TextBox 73">
              <a:extLst>
                <a:ext uri="{FF2B5EF4-FFF2-40B4-BE49-F238E27FC236}">
                  <a16:creationId xmlns:a16="http://schemas.microsoft.com/office/drawing/2014/main" id="{3AB70243-6460-4958-8697-9C2CB87AC59C}"/>
                </a:ext>
              </a:extLst>
            </p:cNvPr>
            <p:cNvSpPr txBox="1"/>
            <p:nvPr/>
          </p:nvSpPr>
          <p:spPr>
            <a:xfrm>
              <a:off x="7061609" y="1079197"/>
              <a:ext cx="1130438" cy="523220"/>
            </a:xfrm>
            <a:prstGeom prst="rect">
              <a:avLst/>
            </a:prstGeom>
            <a:noFill/>
          </p:spPr>
          <p:txBody>
            <a:bodyPr wrap="none" rtlCol="0">
              <a:spAutoFit/>
            </a:bodyPr>
            <a:lstStyle>
              <a:defPPr>
                <a:defRPr lang="en-US"/>
              </a:defPPr>
              <a:lvl1pPr>
                <a:defRPr sz="2800"/>
              </a:lvl1pPr>
            </a:lstStyle>
            <a:p>
              <a:r>
                <a:rPr lang="en-US" dirty="0">
                  <a:solidFill>
                    <a:srgbClr val="002060"/>
                  </a:solidFill>
                </a:rPr>
                <a:t>Model</a:t>
              </a:r>
            </a:p>
          </p:txBody>
        </p:sp>
        <p:grpSp>
          <p:nvGrpSpPr>
            <p:cNvPr id="9" name="Group 8">
              <a:extLst>
                <a:ext uri="{FF2B5EF4-FFF2-40B4-BE49-F238E27FC236}">
                  <a16:creationId xmlns:a16="http://schemas.microsoft.com/office/drawing/2014/main" id="{8CDCCE09-1252-461E-8704-285FF64B8039}"/>
                </a:ext>
              </a:extLst>
            </p:cNvPr>
            <p:cNvGrpSpPr/>
            <p:nvPr/>
          </p:nvGrpSpPr>
          <p:grpSpPr>
            <a:xfrm>
              <a:off x="4830231" y="2445276"/>
              <a:ext cx="3712259" cy="3297770"/>
              <a:chOff x="4830231" y="2445276"/>
              <a:chExt cx="3712259" cy="3297770"/>
            </a:xfrm>
          </p:grpSpPr>
          <p:grpSp>
            <p:nvGrpSpPr>
              <p:cNvPr id="6" name="Group 5">
                <a:extLst>
                  <a:ext uri="{FF2B5EF4-FFF2-40B4-BE49-F238E27FC236}">
                    <a16:creationId xmlns:a16="http://schemas.microsoft.com/office/drawing/2014/main" id="{AA6E0080-F2FE-423B-B826-33C3C73CF5F3}"/>
                  </a:ext>
                </a:extLst>
              </p:cNvPr>
              <p:cNvGrpSpPr/>
              <p:nvPr/>
            </p:nvGrpSpPr>
            <p:grpSpPr>
              <a:xfrm>
                <a:off x="4830231" y="2445276"/>
                <a:ext cx="1944117" cy="2525052"/>
                <a:chOff x="4830231" y="2445276"/>
                <a:chExt cx="1944117" cy="2525052"/>
              </a:xfrm>
            </p:grpSpPr>
            <p:cxnSp>
              <p:nvCxnSpPr>
                <p:cNvPr id="47" name="Straight Arrow Connector 46">
                  <a:extLst>
                    <a:ext uri="{FF2B5EF4-FFF2-40B4-BE49-F238E27FC236}">
                      <a16:creationId xmlns:a16="http://schemas.microsoft.com/office/drawing/2014/main" id="{43F65F8E-FBA0-4418-893B-C60550DA8C8F}"/>
                    </a:ext>
                  </a:extLst>
                </p:cNvPr>
                <p:cNvCxnSpPr>
                  <a:cxnSpLocks/>
                  <a:endCxn id="64" idx="1"/>
                </p:cNvCxnSpPr>
                <p:nvPr/>
              </p:nvCxnSpPr>
              <p:spPr>
                <a:xfrm>
                  <a:off x="5470475" y="3256601"/>
                  <a:ext cx="1296870"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DDCEE91-BBED-40E4-A879-A427C1D7BC8B}"/>
                    </a:ext>
                  </a:extLst>
                </p:cNvPr>
                <p:cNvCxnSpPr>
                  <a:cxnSpLocks/>
                  <a:stCxn id="41" idx="2"/>
                </p:cNvCxnSpPr>
                <p:nvPr/>
              </p:nvCxnSpPr>
              <p:spPr>
                <a:xfrm>
                  <a:off x="5452100" y="2445276"/>
                  <a:ext cx="0" cy="838944"/>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8BEEC4B-672A-4662-BE0D-FA58DD1F0A4A}"/>
                    </a:ext>
                  </a:extLst>
                </p:cNvPr>
                <p:cNvCxnSpPr>
                  <a:cxnSpLocks/>
                </p:cNvCxnSpPr>
                <p:nvPr/>
              </p:nvCxnSpPr>
              <p:spPr>
                <a:xfrm>
                  <a:off x="6380731" y="4970328"/>
                  <a:ext cx="393617"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C5DF4610-7165-4296-ADD1-C747A64C6E7A}"/>
                    </a:ext>
                  </a:extLst>
                </p:cNvPr>
                <p:cNvPicPr>
                  <a:picLocks noChangeAspect="1"/>
                </p:cNvPicPr>
                <p:nvPr/>
              </p:nvPicPr>
              <p:blipFill rotWithShape="1">
                <a:blip r:embed="rId5">
                  <a:clrChange>
                    <a:clrFrom>
                      <a:srgbClr val="FFFFFF"/>
                    </a:clrFrom>
                    <a:clrTo>
                      <a:srgbClr val="FFFFFF">
                        <a:alpha val="0"/>
                      </a:srgbClr>
                    </a:clrTo>
                  </a:clrChange>
                </a:blip>
                <a:srcRect l="54987"/>
                <a:stretch/>
              </p:blipFill>
              <p:spPr>
                <a:xfrm>
                  <a:off x="4830231" y="3253163"/>
                  <a:ext cx="1120372" cy="1074157"/>
                </a:xfrm>
                <a:prstGeom prst="rect">
                  <a:avLst/>
                </a:prstGeom>
              </p:spPr>
            </p:pic>
          </p:grpSp>
          <p:grpSp>
            <p:nvGrpSpPr>
              <p:cNvPr id="8" name="Group 7">
                <a:extLst>
                  <a:ext uri="{FF2B5EF4-FFF2-40B4-BE49-F238E27FC236}">
                    <a16:creationId xmlns:a16="http://schemas.microsoft.com/office/drawing/2014/main" id="{6EFCA7F3-8D65-4578-BA7D-E5754061863B}"/>
                  </a:ext>
                </a:extLst>
              </p:cNvPr>
              <p:cNvGrpSpPr/>
              <p:nvPr/>
            </p:nvGrpSpPr>
            <p:grpSpPr>
              <a:xfrm>
                <a:off x="6607292" y="2670463"/>
                <a:ext cx="1935198" cy="3072583"/>
                <a:chOff x="6607292" y="2670463"/>
                <a:chExt cx="1935198" cy="3072583"/>
              </a:xfrm>
            </p:grpSpPr>
            <p:sp>
              <p:nvSpPr>
                <p:cNvPr id="94" name="Rectangle: Rounded Corners 93">
                  <a:extLst>
                    <a:ext uri="{FF2B5EF4-FFF2-40B4-BE49-F238E27FC236}">
                      <a16:creationId xmlns:a16="http://schemas.microsoft.com/office/drawing/2014/main" id="{52524F3E-695F-4D51-A9A1-DE13CC3E65B2}"/>
                    </a:ext>
                  </a:extLst>
                </p:cNvPr>
                <p:cNvSpPr/>
                <p:nvPr/>
              </p:nvSpPr>
              <p:spPr>
                <a:xfrm>
                  <a:off x="6607292" y="2670463"/>
                  <a:ext cx="1935198" cy="3072583"/>
                </a:xfrm>
                <a:prstGeom prst="roundRect">
                  <a:avLst/>
                </a:prstGeom>
                <a:solidFill>
                  <a:srgbClr val="00B0F0">
                    <a:alpha val="1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Rounded Corners 47">
                  <a:extLst>
                    <a:ext uri="{FF2B5EF4-FFF2-40B4-BE49-F238E27FC236}">
                      <a16:creationId xmlns:a16="http://schemas.microsoft.com/office/drawing/2014/main" id="{0EE27F1F-509A-4359-8003-8ECA9F93E773}"/>
                    </a:ext>
                  </a:extLst>
                </p:cNvPr>
                <p:cNvSpPr/>
                <p:nvPr/>
              </p:nvSpPr>
              <p:spPr>
                <a:xfrm>
                  <a:off x="6750933" y="4342574"/>
                  <a:ext cx="1647916" cy="1255508"/>
                </a:xfrm>
                <a:prstGeom prst="roundRect">
                  <a:avLst/>
                </a:prstGeom>
                <a:solidFill>
                  <a:schemeClr val="bg1"/>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TextBox 58">
                  <a:extLst>
                    <a:ext uri="{FF2B5EF4-FFF2-40B4-BE49-F238E27FC236}">
                      <a16:creationId xmlns:a16="http://schemas.microsoft.com/office/drawing/2014/main" id="{A5BE9E5C-DA80-491F-838D-D18C6A5FE180}"/>
                    </a:ext>
                  </a:extLst>
                </p:cNvPr>
                <p:cNvSpPr txBox="1"/>
                <p:nvPr/>
              </p:nvSpPr>
              <p:spPr>
                <a:xfrm>
                  <a:off x="6888831" y="4514550"/>
                  <a:ext cx="1475995" cy="830997"/>
                </a:xfrm>
                <a:prstGeom prst="rect">
                  <a:avLst/>
                </a:prstGeom>
                <a:noFill/>
              </p:spPr>
              <p:txBody>
                <a:bodyPr wrap="square" rtlCol="0">
                  <a:spAutoFit/>
                </a:bodyPr>
                <a:lstStyle/>
                <a:p>
                  <a:r>
                    <a:rPr lang="en-US" sz="2400" dirty="0"/>
                    <a:t>K -means clustering</a:t>
                  </a:r>
                </a:p>
              </p:txBody>
            </p:sp>
            <p:sp>
              <p:nvSpPr>
                <p:cNvPr id="64" name="Rectangle: Rounded Corners 63">
                  <a:extLst>
                    <a:ext uri="{FF2B5EF4-FFF2-40B4-BE49-F238E27FC236}">
                      <a16:creationId xmlns:a16="http://schemas.microsoft.com/office/drawing/2014/main" id="{368A2C81-4CDB-4953-8359-B49194BD5D71}"/>
                    </a:ext>
                  </a:extLst>
                </p:cNvPr>
                <p:cNvSpPr/>
                <p:nvPr/>
              </p:nvSpPr>
              <p:spPr>
                <a:xfrm>
                  <a:off x="6767345" y="2836573"/>
                  <a:ext cx="1647916" cy="840056"/>
                </a:xfrm>
                <a:prstGeom prst="roundRect">
                  <a:avLst/>
                </a:prstGeom>
                <a:solidFill>
                  <a:schemeClr val="bg1"/>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TextBox 68">
                  <a:extLst>
                    <a:ext uri="{FF2B5EF4-FFF2-40B4-BE49-F238E27FC236}">
                      <a16:creationId xmlns:a16="http://schemas.microsoft.com/office/drawing/2014/main" id="{8DBAF555-E301-46CA-98C0-1F1FA844DC43}"/>
                    </a:ext>
                  </a:extLst>
                </p:cNvPr>
                <p:cNvSpPr txBox="1"/>
                <p:nvPr/>
              </p:nvSpPr>
              <p:spPr>
                <a:xfrm>
                  <a:off x="6929507" y="2833415"/>
                  <a:ext cx="1379269" cy="830997"/>
                </a:xfrm>
                <a:prstGeom prst="rect">
                  <a:avLst/>
                </a:prstGeom>
                <a:noFill/>
              </p:spPr>
              <p:txBody>
                <a:bodyPr wrap="square" rtlCol="0">
                  <a:spAutoFit/>
                </a:bodyPr>
                <a:lstStyle/>
                <a:p>
                  <a:pPr algn="ctr"/>
                  <a:r>
                    <a:rPr lang="en-US" sz="2400" dirty="0"/>
                    <a:t>similarity ranking</a:t>
                  </a:r>
                </a:p>
              </p:txBody>
            </p:sp>
            <p:cxnSp>
              <p:nvCxnSpPr>
                <p:cNvPr id="107" name="Straight Arrow Connector 106">
                  <a:extLst>
                    <a:ext uri="{FF2B5EF4-FFF2-40B4-BE49-F238E27FC236}">
                      <a16:creationId xmlns:a16="http://schemas.microsoft.com/office/drawing/2014/main" id="{4CFA7A28-6129-4708-BF2D-131B67370B59}"/>
                    </a:ext>
                  </a:extLst>
                </p:cNvPr>
                <p:cNvCxnSpPr>
                  <a:cxnSpLocks/>
                  <a:stCxn id="48" idx="0"/>
                </p:cNvCxnSpPr>
                <p:nvPr/>
              </p:nvCxnSpPr>
              <p:spPr>
                <a:xfrm flipV="1">
                  <a:off x="7574891" y="3676629"/>
                  <a:ext cx="0" cy="665945"/>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pic>
        <p:nvPicPr>
          <p:cNvPr id="5" name="Picture 4">
            <a:extLst>
              <a:ext uri="{FF2B5EF4-FFF2-40B4-BE49-F238E27FC236}">
                <a16:creationId xmlns:a16="http://schemas.microsoft.com/office/drawing/2014/main" id="{A69ECB94-AE18-4088-92E9-C8AE884FDE2D}"/>
              </a:ext>
            </a:extLst>
          </p:cNvPr>
          <p:cNvPicPr>
            <a:picLocks noChangeAspect="1"/>
          </p:cNvPicPr>
          <p:nvPr/>
        </p:nvPicPr>
        <p:blipFill>
          <a:blip r:embed="rId6"/>
          <a:stretch>
            <a:fillRect/>
          </a:stretch>
        </p:blipFill>
        <p:spPr>
          <a:xfrm>
            <a:off x="271075" y="3166539"/>
            <a:ext cx="1552172" cy="392795"/>
          </a:xfrm>
          <a:prstGeom prst="rect">
            <a:avLst/>
          </a:prstGeom>
        </p:spPr>
      </p:pic>
      <p:sp>
        <p:nvSpPr>
          <p:cNvPr id="27" name="Rectangle: Rounded Corners 26">
            <a:extLst>
              <a:ext uri="{FF2B5EF4-FFF2-40B4-BE49-F238E27FC236}">
                <a16:creationId xmlns:a16="http://schemas.microsoft.com/office/drawing/2014/main" id="{13DFA496-82FC-43B9-B46F-5FD101DD1F89}"/>
              </a:ext>
            </a:extLst>
          </p:cNvPr>
          <p:cNvSpPr/>
          <p:nvPr/>
        </p:nvSpPr>
        <p:spPr>
          <a:xfrm>
            <a:off x="215103" y="3042887"/>
            <a:ext cx="1653726" cy="971799"/>
          </a:xfrm>
          <a:prstGeom prst="roundRect">
            <a:avLst/>
          </a:pr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5714B45F-CFF3-4AA6-B63D-186B1C3DC840}"/>
              </a:ext>
            </a:extLst>
          </p:cNvPr>
          <p:cNvSpPr txBox="1"/>
          <p:nvPr/>
        </p:nvSpPr>
        <p:spPr>
          <a:xfrm>
            <a:off x="438966" y="3491074"/>
            <a:ext cx="1240661" cy="461665"/>
          </a:xfrm>
          <a:prstGeom prst="rect">
            <a:avLst/>
          </a:prstGeom>
          <a:noFill/>
        </p:spPr>
        <p:txBody>
          <a:bodyPr wrap="none" rtlCol="0">
            <a:spAutoFit/>
          </a:bodyPr>
          <a:lstStyle/>
          <a:p>
            <a:r>
              <a:rPr lang="en-US" sz="2400" dirty="0"/>
              <a:t>NY State</a:t>
            </a:r>
          </a:p>
        </p:txBody>
      </p:sp>
      <p:graphicFrame>
        <p:nvGraphicFramePr>
          <p:cNvPr id="41" name="Table 40">
            <a:extLst>
              <a:ext uri="{FF2B5EF4-FFF2-40B4-BE49-F238E27FC236}">
                <a16:creationId xmlns:a16="http://schemas.microsoft.com/office/drawing/2014/main" id="{3A2D22CA-225E-4AD2-96C3-537C436058E5}"/>
              </a:ext>
            </a:extLst>
          </p:cNvPr>
          <p:cNvGraphicFramePr>
            <a:graphicFrameLocks noGrp="1"/>
          </p:cNvGraphicFramePr>
          <p:nvPr>
            <p:extLst>
              <p:ext uri="{D42A27DB-BD31-4B8C-83A1-F6EECF244321}">
                <p14:modId xmlns:p14="http://schemas.microsoft.com/office/powerpoint/2010/main" val="2375363999"/>
              </p:ext>
            </p:extLst>
          </p:nvPr>
        </p:nvGraphicFramePr>
        <p:xfrm>
          <a:off x="4555868" y="1708676"/>
          <a:ext cx="1792465" cy="736600"/>
        </p:xfrm>
        <a:graphic>
          <a:graphicData uri="http://schemas.openxmlformats.org/drawingml/2006/table">
            <a:tbl>
              <a:tblPr firstRow="1" bandRow="1">
                <a:tableStyleId>{5C22544A-7EE6-4342-B048-85BDC9FD1C3A}</a:tableStyleId>
              </a:tblPr>
              <a:tblGrid>
                <a:gridCol w="1080517">
                  <a:extLst>
                    <a:ext uri="{9D8B030D-6E8A-4147-A177-3AD203B41FA5}">
                      <a16:colId xmlns:a16="http://schemas.microsoft.com/office/drawing/2014/main" val="3945829845"/>
                    </a:ext>
                  </a:extLst>
                </a:gridCol>
                <a:gridCol w="711948">
                  <a:extLst>
                    <a:ext uri="{9D8B030D-6E8A-4147-A177-3AD203B41FA5}">
                      <a16:colId xmlns:a16="http://schemas.microsoft.com/office/drawing/2014/main" val="4261689949"/>
                    </a:ext>
                  </a:extLst>
                </a:gridCol>
              </a:tblGrid>
              <a:tr h="329816">
                <a:tc>
                  <a:txBody>
                    <a:bodyPr/>
                    <a:lstStyle/>
                    <a:p>
                      <a:r>
                        <a:rPr lang="en-US" dirty="0">
                          <a:solidFill>
                            <a:schemeClr val="tx1"/>
                          </a:solidFill>
                        </a:rPr>
                        <a:t>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14672899"/>
                  </a:ext>
                </a:extLst>
              </a:tr>
              <a:tr h="370840">
                <a:tc>
                  <a:txBody>
                    <a:bodyPr/>
                    <a:lstStyle/>
                    <a:p>
                      <a:r>
                        <a:rPr lang="en-US" sz="1800" b="1" kern="1200" dirty="0">
                          <a:solidFill>
                            <a:schemeClr val="tx1"/>
                          </a:solidFill>
                          <a:latin typeface="+mn-lt"/>
                          <a:ea typeface="+mn-ea"/>
                          <a:cs typeface="+mn-cs"/>
                        </a:rPr>
                        <a:t>elevation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t>2563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8328685"/>
                  </a:ext>
                </a:extLst>
              </a:tr>
            </a:tbl>
          </a:graphicData>
        </a:graphic>
      </p:graphicFrame>
      <p:grpSp>
        <p:nvGrpSpPr>
          <p:cNvPr id="2" name="Group 1">
            <a:extLst>
              <a:ext uri="{FF2B5EF4-FFF2-40B4-BE49-F238E27FC236}">
                <a16:creationId xmlns:a16="http://schemas.microsoft.com/office/drawing/2014/main" id="{5AE4B25E-2557-4562-9CA2-2FFF896C356B}"/>
              </a:ext>
            </a:extLst>
          </p:cNvPr>
          <p:cNvGrpSpPr/>
          <p:nvPr/>
        </p:nvGrpSpPr>
        <p:grpSpPr>
          <a:xfrm>
            <a:off x="1042690" y="2045970"/>
            <a:ext cx="3513178" cy="2020461"/>
            <a:chOff x="1042690" y="2045970"/>
            <a:chExt cx="3513178" cy="2020461"/>
          </a:xfrm>
        </p:grpSpPr>
        <p:cxnSp>
          <p:nvCxnSpPr>
            <p:cNvPr id="35" name="Straight Connector 34">
              <a:extLst>
                <a:ext uri="{FF2B5EF4-FFF2-40B4-BE49-F238E27FC236}">
                  <a16:creationId xmlns:a16="http://schemas.microsoft.com/office/drawing/2014/main" id="{F54F5AA0-FAE6-403B-A332-5B1DEAEFA3A0}"/>
                </a:ext>
              </a:extLst>
            </p:cNvPr>
            <p:cNvCxnSpPr>
              <a:cxnSpLocks/>
            </p:cNvCxnSpPr>
            <p:nvPr/>
          </p:nvCxnSpPr>
          <p:spPr>
            <a:xfrm>
              <a:off x="1052357" y="2045970"/>
              <a:ext cx="0" cy="100794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8D53FE2-6C11-41B6-960F-6BD42F254460}"/>
                </a:ext>
              </a:extLst>
            </p:cNvPr>
            <p:cNvCxnSpPr>
              <a:cxnSpLocks/>
              <a:endCxn id="41" idx="1"/>
            </p:cNvCxnSpPr>
            <p:nvPr/>
          </p:nvCxnSpPr>
          <p:spPr>
            <a:xfrm>
              <a:off x="1042690" y="2072815"/>
              <a:ext cx="3513178" cy="4161"/>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6E3453EF-64B5-4375-96B2-F64780C0EC5D}"/>
                </a:ext>
              </a:extLst>
            </p:cNvPr>
            <p:cNvPicPr>
              <a:picLocks noChangeAspect="1"/>
            </p:cNvPicPr>
            <p:nvPr/>
          </p:nvPicPr>
          <p:blipFill rotWithShape="1">
            <a:blip r:embed="rId5">
              <a:clrChange>
                <a:clrFrom>
                  <a:srgbClr val="FFFFFF"/>
                </a:clrFrom>
                <a:clrTo>
                  <a:srgbClr val="FFFFFF">
                    <a:alpha val="0"/>
                  </a:srgbClr>
                </a:clrTo>
              </a:clrChange>
            </a:blip>
            <a:srcRect r="56548"/>
            <a:stretch/>
          </p:blipFill>
          <p:spPr>
            <a:xfrm>
              <a:off x="1816959" y="2915718"/>
              <a:ext cx="1158593" cy="1150713"/>
            </a:xfrm>
            <a:prstGeom prst="rect">
              <a:avLst/>
            </a:prstGeom>
          </p:spPr>
        </p:pic>
      </p:grpSp>
    </p:spTree>
    <p:extLst>
      <p:ext uri="{BB962C8B-B14F-4D97-AF65-F5344CB8AC3E}">
        <p14:creationId xmlns:p14="http://schemas.microsoft.com/office/powerpoint/2010/main" val="70033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21C158AF-97D1-492A-AD7C-8F5EEE2D04F0}"/>
              </a:ext>
            </a:extLst>
          </p:cNvPr>
          <p:cNvGrpSpPr/>
          <p:nvPr/>
        </p:nvGrpSpPr>
        <p:grpSpPr>
          <a:xfrm>
            <a:off x="4259546" y="4070131"/>
            <a:ext cx="3500743" cy="2519953"/>
            <a:chOff x="4259546" y="4070131"/>
            <a:chExt cx="3500743" cy="2519953"/>
          </a:xfrm>
        </p:grpSpPr>
        <p:pic>
          <p:nvPicPr>
            <p:cNvPr id="16" name="Picture 15">
              <a:extLst>
                <a:ext uri="{FF2B5EF4-FFF2-40B4-BE49-F238E27FC236}">
                  <a16:creationId xmlns:a16="http://schemas.microsoft.com/office/drawing/2014/main" id="{F16519D5-88C5-49F7-A8E0-8EC28A3EE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71" y="4070131"/>
              <a:ext cx="3457218" cy="2519953"/>
            </a:xfrm>
            <a:prstGeom prst="rect">
              <a:avLst/>
            </a:prstGeom>
          </p:spPr>
        </p:pic>
        <p:sp>
          <p:nvSpPr>
            <p:cNvPr id="39" name="TextBox 38">
              <a:extLst>
                <a:ext uri="{FF2B5EF4-FFF2-40B4-BE49-F238E27FC236}">
                  <a16:creationId xmlns:a16="http://schemas.microsoft.com/office/drawing/2014/main" id="{C9A50908-BA05-485D-BABC-A65CFCD52424}"/>
                </a:ext>
              </a:extLst>
            </p:cNvPr>
            <p:cNvSpPr txBox="1"/>
            <p:nvPr/>
          </p:nvSpPr>
          <p:spPr>
            <a:xfrm>
              <a:off x="5768108" y="5750653"/>
              <a:ext cx="1276247" cy="369332"/>
            </a:xfrm>
            <a:prstGeom prst="rect">
              <a:avLst/>
            </a:prstGeom>
            <a:noFill/>
          </p:spPr>
          <p:txBody>
            <a:bodyPr wrap="none" rtlCol="0">
              <a:spAutoFit/>
            </a:bodyPr>
            <a:lstStyle>
              <a:defPPr>
                <a:defRPr lang="en-US"/>
              </a:defPPr>
              <a:lvl1pPr>
                <a:defRPr>
                  <a:solidFill>
                    <a:srgbClr val="C00000"/>
                  </a:solidFill>
                </a:defRPr>
              </a:lvl1pPr>
            </a:lstStyle>
            <a:p>
              <a:r>
                <a:rPr lang="en-US" dirty="0"/>
                <a:t>River / Lake</a:t>
              </a:r>
            </a:p>
          </p:txBody>
        </p:sp>
        <p:sp>
          <p:nvSpPr>
            <p:cNvPr id="70" name="Rectangle 69">
              <a:extLst>
                <a:ext uri="{FF2B5EF4-FFF2-40B4-BE49-F238E27FC236}">
                  <a16:creationId xmlns:a16="http://schemas.microsoft.com/office/drawing/2014/main" id="{BF6DA3CD-D76D-49D4-A99A-E1EE641D0B99}"/>
                </a:ext>
              </a:extLst>
            </p:cNvPr>
            <p:cNvSpPr/>
            <p:nvPr/>
          </p:nvSpPr>
          <p:spPr>
            <a:xfrm>
              <a:off x="4259546" y="4786779"/>
              <a:ext cx="948892" cy="708499"/>
            </a:xfrm>
            <a:prstGeom prst="rect">
              <a:avLst/>
            </a:prstGeom>
            <a:solidFill>
              <a:srgbClr val="13F0F5">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069538D6-3D8A-4E2B-8F86-83DE169F7E74}"/>
              </a:ext>
            </a:extLst>
          </p:cNvPr>
          <p:cNvGrpSpPr/>
          <p:nvPr/>
        </p:nvGrpSpPr>
        <p:grpSpPr>
          <a:xfrm>
            <a:off x="4305304" y="764723"/>
            <a:ext cx="3457220" cy="2519954"/>
            <a:chOff x="4305304" y="764723"/>
            <a:chExt cx="3457220" cy="2519954"/>
          </a:xfrm>
        </p:grpSpPr>
        <p:pic>
          <p:nvPicPr>
            <p:cNvPr id="33" name="Picture 32">
              <a:extLst>
                <a:ext uri="{FF2B5EF4-FFF2-40B4-BE49-F238E27FC236}">
                  <a16:creationId xmlns:a16="http://schemas.microsoft.com/office/drawing/2014/main" id="{E72401DB-6B6C-479A-B617-E75EC88C5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304" y="764723"/>
              <a:ext cx="3457220" cy="2519954"/>
            </a:xfrm>
            <a:prstGeom prst="rect">
              <a:avLst/>
            </a:prstGeom>
          </p:spPr>
        </p:pic>
        <p:sp>
          <p:nvSpPr>
            <p:cNvPr id="42" name="TextBox 41">
              <a:extLst>
                <a:ext uri="{FF2B5EF4-FFF2-40B4-BE49-F238E27FC236}">
                  <a16:creationId xmlns:a16="http://schemas.microsoft.com/office/drawing/2014/main" id="{ADC2CC2F-8A10-4BBD-9182-F042DBEFDCC5}"/>
                </a:ext>
              </a:extLst>
            </p:cNvPr>
            <p:cNvSpPr txBox="1"/>
            <p:nvPr/>
          </p:nvSpPr>
          <p:spPr>
            <a:xfrm>
              <a:off x="5361427" y="1910228"/>
              <a:ext cx="2398862" cy="369332"/>
            </a:xfrm>
            <a:prstGeom prst="rect">
              <a:avLst/>
            </a:prstGeom>
            <a:noFill/>
          </p:spPr>
          <p:txBody>
            <a:bodyPr wrap="none" rtlCol="0">
              <a:spAutoFit/>
            </a:bodyPr>
            <a:lstStyle>
              <a:defPPr>
                <a:defRPr lang="en-US"/>
              </a:defPPr>
              <a:lvl1pPr>
                <a:defRPr>
                  <a:solidFill>
                    <a:srgbClr val="C00000"/>
                  </a:solidFill>
                </a:defRPr>
              </a:lvl1pPr>
            </a:lstStyle>
            <a:p>
              <a:r>
                <a:rPr lang="en-US" dirty="0"/>
                <a:t>a little bit of everything</a:t>
              </a:r>
            </a:p>
          </p:txBody>
        </p:sp>
      </p:grpSp>
      <p:sp>
        <p:nvSpPr>
          <p:cNvPr id="19" name="Oval 18">
            <a:extLst>
              <a:ext uri="{FF2B5EF4-FFF2-40B4-BE49-F238E27FC236}">
                <a16:creationId xmlns:a16="http://schemas.microsoft.com/office/drawing/2014/main" id="{5091FD59-2C01-4D55-A9F4-2634624E5D3E}"/>
              </a:ext>
            </a:extLst>
          </p:cNvPr>
          <p:cNvSpPr/>
          <p:nvPr/>
        </p:nvSpPr>
        <p:spPr>
          <a:xfrm>
            <a:off x="4582058" y="3429000"/>
            <a:ext cx="3088541" cy="47717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K-mean clustering</a:t>
            </a:r>
          </a:p>
        </p:txBody>
      </p:sp>
      <p:cxnSp>
        <p:nvCxnSpPr>
          <p:cNvPr id="21" name="Straight Arrow Connector 20">
            <a:extLst>
              <a:ext uri="{FF2B5EF4-FFF2-40B4-BE49-F238E27FC236}">
                <a16:creationId xmlns:a16="http://schemas.microsoft.com/office/drawing/2014/main" id="{0D16C835-5640-4956-B074-64B72FEF6531}"/>
              </a:ext>
            </a:extLst>
          </p:cNvPr>
          <p:cNvCxnSpPr>
            <a:cxnSpLocks/>
            <a:stCxn id="19" idx="3"/>
          </p:cNvCxnSpPr>
          <p:nvPr/>
        </p:nvCxnSpPr>
        <p:spPr>
          <a:xfrm flipH="1">
            <a:off x="3655188" y="3836295"/>
            <a:ext cx="1379176" cy="303715"/>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BD1E90A-086A-48C7-87A3-A8A04F3DF925}"/>
              </a:ext>
            </a:extLst>
          </p:cNvPr>
          <p:cNvCxnSpPr>
            <a:cxnSpLocks/>
            <a:stCxn id="19" idx="1"/>
          </p:cNvCxnSpPr>
          <p:nvPr/>
        </p:nvCxnSpPr>
        <p:spPr>
          <a:xfrm flipH="1" flipV="1">
            <a:off x="3655187" y="3177447"/>
            <a:ext cx="1379177" cy="321434"/>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8FF1EDA-C11B-44BF-930B-D1E5F0284934}"/>
              </a:ext>
            </a:extLst>
          </p:cNvPr>
          <p:cNvCxnSpPr>
            <a:cxnSpLocks/>
            <a:stCxn id="19" idx="0"/>
          </p:cNvCxnSpPr>
          <p:nvPr/>
        </p:nvCxnSpPr>
        <p:spPr>
          <a:xfrm flipV="1">
            <a:off x="6126329" y="3051329"/>
            <a:ext cx="0" cy="377671"/>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35FFDD3-2598-436F-92B3-9B36EFF33A9B}"/>
              </a:ext>
            </a:extLst>
          </p:cNvPr>
          <p:cNvCxnSpPr>
            <a:cxnSpLocks/>
            <a:stCxn id="19" idx="5"/>
          </p:cNvCxnSpPr>
          <p:nvPr/>
        </p:nvCxnSpPr>
        <p:spPr>
          <a:xfrm>
            <a:off x="7218293" y="3836295"/>
            <a:ext cx="1250650" cy="359476"/>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786C7BF-3353-454E-8D25-7BD1B5066991}"/>
              </a:ext>
            </a:extLst>
          </p:cNvPr>
          <p:cNvCxnSpPr>
            <a:cxnSpLocks/>
            <a:stCxn id="19" idx="7"/>
          </p:cNvCxnSpPr>
          <p:nvPr/>
        </p:nvCxnSpPr>
        <p:spPr>
          <a:xfrm flipV="1">
            <a:off x="7218293" y="3195166"/>
            <a:ext cx="1189879" cy="303715"/>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CE523F74-C75A-4D7A-84CB-BEA2B3261453}"/>
              </a:ext>
            </a:extLst>
          </p:cNvPr>
          <p:cNvGrpSpPr/>
          <p:nvPr/>
        </p:nvGrpSpPr>
        <p:grpSpPr>
          <a:xfrm>
            <a:off x="8408172" y="768459"/>
            <a:ext cx="3520162" cy="2525125"/>
            <a:chOff x="8408172" y="768459"/>
            <a:chExt cx="3520162" cy="2525125"/>
          </a:xfrm>
        </p:grpSpPr>
        <p:pic>
          <p:nvPicPr>
            <p:cNvPr id="6" name="Picture 5">
              <a:extLst>
                <a:ext uri="{FF2B5EF4-FFF2-40B4-BE49-F238E27FC236}">
                  <a16:creationId xmlns:a16="http://schemas.microsoft.com/office/drawing/2014/main" id="{B0F4392C-09FB-4FC4-93A0-838D413ADF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020" y="768459"/>
              <a:ext cx="3464314" cy="2525125"/>
            </a:xfrm>
            <a:prstGeom prst="rect">
              <a:avLst/>
            </a:prstGeom>
          </p:spPr>
        </p:pic>
        <p:sp>
          <p:nvSpPr>
            <p:cNvPr id="37" name="TextBox 36">
              <a:extLst>
                <a:ext uri="{FF2B5EF4-FFF2-40B4-BE49-F238E27FC236}">
                  <a16:creationId xmlns:a16="http://schemas.microsoft.com/office/drawing/2014/main" id="{FD2F0968-7A16-4554-8CA1-76E5CEC3FA01}"/>
                </a:ext>
              </a:extLst>
            </p:cNvPr>
            <p:cNvSpPr txBox="1"/>
            <p:nvPr/>
          </p:nvSpPr>
          <p:spPr>
            <a:xfrm>
              <a:off x="9828013" y="1910228"/>
              <a:ext cx="1104661" cy="369332"/>
            </a:xfrm>
            <a:prstGeom prst="rect">
              <a:avLst/>
            </a:prstGeom>
            <a:noFill/>
          </p:spPr>
          <p:txBody>
            <a:bodyPr wrap="none" rtlCol="0">
              <a:spAutoFit/>
            </a:bodyPr>
            <a:lstStyle>
              <a:defPPr>
                <a:defRPr lang="en-US"/>
              </a:defPPr>
              <a:lvl1pPr>
                <a:defRPr>
                  <a:solidFill>
                    <a:srgbClr val="C00000"/>
                  </a:solidFill>
                </a:defRPr>
              </a:lvl1pPr>
            </a:lstStyle>
            <a:p>
              <a:r>
                <a:rPr lang="en-US" dirty="0"/>
                <a:t>Mountain</a:t>
              </a:r>
            </a:p>
          </p:txBody>
        </p:sp>
        <p:sp>
          <p:nvSpPr>
            <p:cNvPr id="68" name="Rectangle 67">
              <a:extLst>
                <a:ext uri="{FF2B5EF4-FFF2-40B4-BE49-F238E27FC236}">
                  <a16:creationId xmlns:a16="http://schemas.microsoft.com/office/drawing/2014/main" id="{EEC1BADC-1B82-40E7-9714-EA29B624FB80}"/>
                </a:ext>
              </a:extLst>
            </p:cNvPr>
            <p:cNvSpPr/>
            <p:nvPr/>
          </p:nvSpPr>
          <p:spPr>
            <a:xfrm>
              <a:off x="8408172" y="793120"/>
              <a:ext cx="948892" cy="431998"/>
            </a:xfrm>
            <a:prstGeom prst="rect">
              <a:avLst/>
            </a:prstGeom>
            <a:solidFill>
              <a:srgbClr val="13F0F5">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E2ECF207-0687-446E-9AAE-E2F6D085BD69}"/>
              </a:ext>
            </a:extLst>
          </p:cNvPr>
          <p:cNvGrpSpPr/>
          <p:nvPr/>
        </p:nvGrpSpPr>
        <p:grpSpPr>
          <a:xfrm>
            <a:off x="8478887" y="4064066"/>
            <a:ext cx="3513891" cy="2519953"/>
            <a:chOff x="8478887" y="4064066"/>
            <a:chExt cx="3513891" cy="2519953"/>
          </a:xfrm>
        </p:grpSpPr>
        <p:pic>
          <p:nvPicPr>
            <p:cNvPr id="10" name="Picture 9">
              <a:extLst>
                <a:ext uri="{FF2B5EF4-FFF2-40B4-BE49-F238E27FC236}">
                  <a16:creationId xmlns:a16="http://schemas.microsoft.com/office/drawing/2014/main" id="{1910CD31-7601-40AB-9C42-42771A1019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5560" y="4064066"/>
              <a:ext cx="3457218" cy="2519953"/>
            </a:xfrm>
            <a:prstGeom prst="rect">
              <a:avLst/>
            </a:prstGeom>
          </p:spPr>
        </p:pic>
        <p:sp>
          <p:nvSpPr>
            <p:cNvPr id="38" name="TextBox 37">
              <a:extLst>
                <a:ext uri="{FF2B5EF4-FFF2-40B4-BE49-F238E27FC236}">
                  <a16:creationId xmlns:a16="http://schemas.microsoft.com/office/drawing/2014/main" id="{13A4CB8A-766F-4AE8-A5B2-6C2FE1D552F0}"/>
                </a:ext>
              </a:extLst>
            </p:cNvPr>
            <p:cNvSpPr txBox="1"/>
            <p:nvPr/>
          </p:nvSpPr>
          <p:spPr>
            <a:xfrm>
              <a:off x="9828013" y="5750653"/>
              <a:ext cx="1132554" cy="369332"/>
            </a:xfrm>
            <a:prstGeom prst="rect">
              <a:avLst/>
            </a:prstGeom>
            <a:noFill/>
          </p:spPr>
          <p:txBody>
            <a:bodyPr wrap="none" rtlCol="0">
              <a:spAutoFit/>
            </a:bodyPr>
            <a:lstStyle/>
            <a:p>
              <a:r>
                <a:rPr lang="en-US" dirty="0">
                  <a:solidFill>
                    <a:srgbClr val="C00000"/>
                  </a:solidFill>
                </a:rPr>
                <a:t>Waterfalls</a:t>
              </a:r>
            </a:p>
          </p:txBody>
        </p:sp>
        <p:sp>
          <p:nvSpPr>
            <p:cNvPr id="69" name="Rectangle 68">
              <a:extLst>
                <a:ext uri="{FF2B5EF4-FFF2-40B4-BE49-F238E27FC236}">
                  <a16:creationId xmlns:a16="http://schemas.microsoft.com/office/drawing/2014/main" id="{1FFDDD37-5F58-4983-9304-7A47F1C6EC16}"/>
                </a:ext>
              </a:extLst>
            </p:cNvPr>
            <p:cNvSpPr/>
            <p:nvPr/>
          </p:nvSpPr>
          <p:spPr>
            <a:xfrm>
              <a:off x="8478887" y="4497022"/>
              <a:ext cx="948892" cy="460765"/>
            </a:xfrm>
            <a:prstGeom prst="rect">
              <a:avLst/>
            </a:prstGeom>
            <a:solidFill>
              <a:srgbClr val="13F0F5">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9AFCE622-CD57-4609-AF45-7850A7ED505D}"/>
              </a:ext>
            </a:extLst>
          </p:cNvPr>
          <p:cNvGrpSpPr/>
          <p:nvPr/>
        </p:nvGrpSpPr>
        <p:grpSpPr>
          <a:xfrm>
            <a:off x="135823" y="4064065"/>
            <a:ext cx="3497602" cy="2519954"/>
            <a:chOff x="135823" y="4064065"/>
            <a:chExt cx="3497602" cy="2519954"/>
          </a:xfrm>
        </p:grpSpPr>
        <p:pic>
          <p:nvPicPr>
            <p:cNvPr id="24" name="Picture 23">
              <a:extLst>
                <a:ext uri="{FF2B5EF4-FFF2-40B4-BE49-F238E27FC236}">
                  <a16:creationId xmlns:a16="http://schemas.microsoft.com/office/drawing/2014/main" id="{E6CD7DB8-B703-44CA-BEF2-21EF8073EE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206" y="4064065"/>
              <a:ext cx="3457219" cy="2519954"/>
            </a:xfrm>
            <a:prstGeom prst="rect">
              <a:avLst/>
            </a:prstGeom>
          </p:spPr>
        </p:pic>
        <p:sp>
          <p:nvSpPr>
            <p:cNvPr id="40" name="TextBox 39">
              <a:extLst>
                <a:ext uri="{FF2B5EF4-FFF2-40B4-BE49-F238E27FC236}">
                  <a16:creationId xmlns:a16="http://schemas.microsoft.com/office/drawing/2014/main" id="{356FCDE3-47F4-45E0-9855-82B1CECF978C}"/>
                </a:ext>
              </a:extLst>
            </p:cNvPr>
            <p:cNvSpPr txBox="1"/>
            <p:nvPr/>
          </p:nvSpPr>
          <p:spPr>
            <a:xfrm>
              <a:off x="1846990" y="4494780"/>
              <a:ext cx="704680" cy="369332"/>
            </a:xfrm>
            <a:prstGeom prst="rect">
              <a:avLst/>
            </a:prstGeom>
            <a:noFill/>
          </p:spPr>
          <p:txBody>
            <a:bodyPr wrap="none" rtlCol="0">
              <a:spAutoFit/>
            </a:bodyPr>
            <a:lstStyle>
              <a:defPPr>
                <a:defRPr lang="en-US"/>
              </a:defPPr>
              <a:lvl1pPr>
                <a:defRPr>
                  <a:solidFill>
                    <a:srgbClr val="C00000"/>
                  </a:solidFill>
                </a:defRPr>
              </a:lvl1pPr>
            </a:lstStyle>
            <a:p>
              <a:r>
                <a:rPr lang="en-US" dirty="0"/>
                <a:t>Coast</a:t>
              </a:r>
            </a:p>
          </p:txBody>
        </p:sp>
        <p:sp>
          <p:nvSpPr>
            <p:cNvPr id="71" name="Rectangle 70">
              <a:extLst>
                <a:ext uri="{FF2B5EF4-FFF2-40B4-BE49-F238E27FC236}">
                  <a16:creationId xmlns:a16="http://schemas.microsoft.com/office/drawing/2014/main" id="{39C1BE6E-B411-43D1-A00C-E2390C4573A9}"/>
                </a:ext>
              </a:extLst>
            </p:cNvPr>
            <p:cNvSpPr/>
            <p:nvPr/>
          </p:nvSpPr>
          <p:spPr>
            <a:xfrm>
              <a:off x="135823" y="5324042"/>
              <a:ext cx="948892" cy="708499"/>
            </a:xfrm>
            <a:prstGeom prst="rect">
              <a:avLst/>
            </a:prstGeom>
            <a:solidFill>
              <a:srgbClr val="13F0F5">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B9198DAE-D564-4F4A-87A9-B5AFD83E7183}"/>
              </a:ext>
            </a:extLst>
          </p:cNvPr>
          <p:cNvGrpSpPr/>
          <p:nvPr/>
        </p:nvGrpSpPr>
        <p:grpSpPr>
          <a:xfrm>
            <a:off x="125432" y="763132"/>
            <a:ext cx="3507993" cy="2519954"/>
            <a:chOff x="125432" y="763132"/>
            <a:chExt cx="3507993" cy="2519954"/>
          </a:xfrm>
        </p:grpSpPr>
        <p:pic>
          <p:nvPicPr>
            <p:cNvPr id="29" name="Picture 28">
              <a:extLst>
                <a:ext uri="{FF2B5EF4-FFF2-40B4-BE49-F238E27FC236}">
                  <a16:creationId xmlns:a16="http://schemas.microsoft.com/office/drawing/2014/main" id="{A7E2ABA1-5871-4E72-AF76-D6E02084FE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205" y="763132"/>
              <a:ext cx="3457220" cy="2519954"/>
            </a:xfrm>
            <a:prstGeom prst="rect">
              <a:avLst/>
            </a:prstGeom>
          </p:spPr>
        </p:pic>
        <p:sp>
          <p:nvSpPr>
            <p:cNvPr id="41" name="TextBox 40">
              <a:extLst>
                <a:ext uri="{FF2B5EF4-FFF2-40B4-BE49-F238E27FC236}">
                  <a16:creationId xmlns:a16="http://schemas.microsoft.com/office/drawing/2014/main" id="{4CC91A92-6CED-4390-8A83-FCCF737EBF96}"/>
                </a:ext>
              </a:extLst>
            </p:cNvPr>
            <p:cNvSpPr txBox="1"/>
            <p:nvPr/>
          </p:nvSpPr>
          <p:spPr>
            <a:xfrm>
              <a:off x="1816405" y="1910228"/>
              <a:ext cx="765851" cy="369332"/>
            </a:xfrm>
            <a:prstGeom prst="rect">
              <a:avLst/>
            </a:prstGeom>
            <a:noFill/>
          </p:spPr>
          <p:txBody>
            <a:bodyPr wrap="none" rtlCol="0">
              <a:spAutoFit/>
            </a:bodyPr>
            <a:lstStyle/>
            <a:p>
              <a:r>
                <a:rPr lang="en-US" dirty="0">
                  <a:solidFill>
                    <a:srgbClr val="C00000"/>
                  </a:solidFill>
                </a:rPr>
                <a:t>Forest</a:t>
              </a:r>
            </a:p>
          </p:txBody>
        </p:sp>
        <p:sp>
          <p:nvSpPr>
            <p:cNvPr id="72" name="Rectangle 71">
              <a:extLst>
                <a:ext uri="{FF2B5EF4-FFF2-40B4-BE49-F238E27FC236}">
                  <a16:creationId xmlns:a16="http://schemas.microsoft.com/office/drawing/2014/main" id="{439EF2DC-863A-4EC2-A4D8-1641F12B004D}"/>
                </a:ext>
              </a:extLst>
            </p:cNvPr>
            <p:cNvSpPr/>
            <p:nvPr/>
          </p:nvSpPr>
          <p:spPr>
            <a:xfrm>
              <a:off x="125432" y="2691154"/>
              <a:ext cx="948892" cy="285892"/>
            </a:xfrm>
            <a:prstGeom prst="rect">
              <a:avLst/>
            </a:prstGeom>
            <a:solidFill>
              <a:srgbClr val="13F0F5">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TextBox 72">
            <a:extLst>
              <a:ext uri="{FF2B5EF4-FFF2-40B4-BE49-F238E27FC236}">
                <a16:creationId xmlns:a16="http://schemas.microsoft.com/office/drawing/2014/main" id="{BC4C52E2-4D5B-4084-AE86-45EFD79D3CAD}"/>
              </a:ext>
            </a:extLst>
          </p:cNvPr>
          <p:cNvSpPr txBox="1"/>
          <p:nvPr/>
        </p:nvSpPr>
        <p:spPr>
          <a:xfrm>
            <a:off x="4189303" y="-78255"/>
            <a:ext cx="3910494" cy="646331"/>
          </a:xfrm>
          <a:prstGeom prst="rect">
            <a:avLst/>
          </a:prstGeom>
          <a:noFill/>
        </p:spPr>
        <p:txBody>
          <a:bodyPr wrap="none" rtlCol="0">
            <a:spAutoFit/>
          </a:bodyPr>
          <a:lstStyle/>
          <a:p>
            <a:r>
              <a:rPr lang="en-US" sz="3600" dirty="0">
                <a:effectLst>
                  <a:outerShdw blurRad="38100" dist="38100" dir="2700000" algn="tl">
                    <a:srgbClr val="000000">
                      <a:alpha val="43137"/>
                    </a:srgbClr>
                  </a:outerShdw>
                </a:effectLst>
              </a:rPr>
              <a:t>Trails Views Groups</a:t>
            </a:r>
          </a:p>
        </p:txBody>
      </p:sp>
      <p:cxnSp>
        <p:nvCxnSpPr>
          <p:cNvPr id="27" name="Straight Arrow Connector 26">
            <a:extLst>
              <a:ext uri="{FF2B5EF4-FFF2-40B4-BE49-F238E27FC236}">
                <a16:creationId xmlns:a16="http://schemas.microsoft.com/office/drawing/2014/main" id="{CC712EBA-E666-48BC-930D-F9C9AC662EFB}"/>
              </a:ext>
            </a:extLst>
          </p:cNvPr>
          <p:cNvCxnSpPr>
            <a:cxnSpLocks/>
            <a:stCxn id="19" idx="4"/>
          </p:cNvCxnSpPr>
          <p:nvPr/>
        </p:nvCxnSpPr>
        <p:spPr>
          <a:xfrm>
            <a:off x="6126329" y="3906176"/>
            <a:ext cx="0" cy="501953"/>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742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45649C-9CEB-4BDC-881D-09EEF3EBE70C}"/>
              </a:ext>
            </a:extLst>
          </p:cNvPr>
          <p:cNvSpPr txBox="1"/>
          <p:nvPr/>
        </p:nvSpPr>
        <p:spPr>
          <a:xfrm>
            <a:off x="4853497" y="-462"/>
            <a:ext cx="2483244" cy="830997"/>
          </a:xfrm>
          <a:prstGeom prst="rect">
            <a:avLst/>
          </a:prstGeom>
          <a:noFill/>
        </p:spPr>
        <p:txBody>
          <a:bodyPr wrap="none" rtlCol="0">
            <a:spAutoFit/>
          </a:bodyPr>
          <a:lstStyle>
            <a:defPPr>
              <a:defRPr lang="en-US"/>
            </a:defPPr>
            <a:lvl1pPr>
              <a:defRPr sz="4800"/>
            </a:lvl1pPr>
          </a:lstStyle>
          <a:p>
            <a:r>
              <a:rPr lang="en-US" dirty="0"/>
              <a:t>Web App</a:t>
            </a:r>
          </a:p>
        </p:txBody>
      </p:sp>
      <p:sp>
        <p:nvSpPr>
          <p:cNvPr id="2" name="Rectangle 1">
            <a:extLst>
              <a:ext uri="{FF2B5EF4-FFF2-40B4-BE49-F238E27FC236}">
                <a16:creationId xmlns:a16="http://schemas.microsoft.com/office/drawing/2014/main" id="{9EA45255-00CB-41FB-B007-042ECCAC0CDF}"/>
              </a:ext>
            </a:extLst>
          </p:cNvPr>
          <p:cNvSpPr/>
          <p:nvPr/>
        </p:nvSpPr>
        <p:spPr>
          <a:xfrm>
            <a:off x="1048163" y="1063970"/>
            <a:ext cx="6264675" cy="369332"/>
          </a:xfrm>
          <a:prstGeom prst="rect">
            <a:avLst/>
          </a:prstGeom>
        </p:spPr>
        <p:txBody>
          <a:bodyPr wrap="square">
            <a:spAutoFit/>
          </a:bodyPr>
          <a:lstStyle/>
          <a:p>
            <a:r>
              <a:rPr lang="en-US" dirty="0">
                <a:solidFill>
                  <a:srgbClr val="0070C0"/>
                </a:solidFill>
                <a:hlinkClick r:id="rId3"/>
              </a:rPr>
              <a:t>demo webpage</a:t>
            </a:r>
            <a:endParaRPr lang="en-US" dirty="0">
              <a:solidFill>
                <a:srgbClr val="0070C0"/>
              </a:solidFill>
            </a:endParaRPr>
          </a:p>
        </p:txBody>
      </p:sp>
      <p:pic>
        <p:nvPicPr>
          <p:cNvPr id="5" name="Picture 4">
            <a:extLst>
              <a:ext uri="{FF2B5EF4-FFF2-40B4-BE49-F238E27FC236}">
                <a16:creationId xmlns:a16="http://schemas.microsoft.com/office/drawing/2014/main" id="{C6F9059B-2C53-44A0-8E13-AC01F4E906B2}"/>
              </a:ext>
            </a:extLst>
          </p:cNvPr>
          <p:cNvPicPr>
            <a:picLocks noChangeAspect="1"/>
          </p:cNvPicPr>
          <p:nvPr/>
        </p:nvPicPr>
        <p:blipFill>
          <a:blip r:embed="rId4"/>
          <a:stretch>
            <a:fillRect/>
          </a:stretch>
        </p:blipFill>
        <p:spPr>
          <a:xfrm>
            <a:off x="1571625" y="1666737"/>
            <a:ext cx="9048750" cy="4981960"/>
          </a:xfrm>
          <a:prstGeom prst="rect">
            <a:avLst/>
          </a:prstGeom>
        </p:spPr>
      </p:pic>
    </p:spTree>
    <p:extLst>
      <p:ext uri="{BB962C8B-B14F-4D97-AF65-F5344CB8AC3E}">
        <p14:creationId xmlns:p14="http://schemas.microsoft.com/office/powerpoint/2010/main" val="1845883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A644F4-5F61-4868-88B9-5CB7C3687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5994" y="1663326"/>
            <a:ext cx="4486275" cy="2990850"/>
          </a:xfrm>
          <a:prstGeom prst="rect">
            <a:avLst/>
          </a:prstGeom>
        </p:spPr>
      </p:pic>
      <p:sp>
        <p:nvSpPr>
          <p:cNvPr id="4" name="TextBox 3">
            <a:extLst>
              <a:ext uri="{FF2B5EF4-FFF2-40B4-BE49-F238E27FC236}">
                <a16:creationId xmlns:a16="http://schemas.microsoft.com/office/drawing/2014/main" id="{819B3F55-4E9F-4907-98B8-5EA2194C09D0}"/>
              </a:ext>
            </a:extLst>
          </p:cNvPr>
          <p:cNvSpPr txBox="1"/>
          <p:nvPr/>
        </p:nvSpPr>
        <p:spPr>
          <a:xfrm>
            <a:off x="3316489" y="63400"/>
            <a:ext cx="5559022" cy="646331"/>
          </a:xfrm>
          <a:prstGeom prst="rect">
            <a:avLst/>
          </a:prstGeom>
          <a:noFill/>
        </p:spPr>
        <p:txBody>
          <a:bodyPr wrap="none" rtlCol="0">
            <a:spAutoFit/>
          </a:bodyPr>
          <a:lstStyle>
            <a:defPPr>
              <a:defRPr lang="en-US"/>
            </a:defPPr>
            <a:lvl1pPr>
              <a:defRPr sz="3600">
                <a:effectLst>
                  <a:outerShdw blurRad="38100" dist="38100" dir="2700000" algn="tl">
                    <a:srgbClr val="000000">
                      <a:alpha val="43137"/>
                    </a:srgbClr>
                  </a:outerShdw>
                </a:effectLst>
              </a:defRPr>
            </a:lvl1pPr>
          </a:lstStyle>
          <a:p>
            <a:r>
              <a:rPr lang="en-US" dirty="0"/>
              <a:t>About Tatiana Konstantinova</a:t>
            </a:r>
          </a:p>
        </p:txBody>
      </p:sp>
      <p:pic>
        <p:nvPicPr>
          <p:cNvPr id="5" name="Picture 4">
            <a:extLst>
              <a:ext uri="{FF2B5EF4-FFF2-40B4-BE49-F238E27FC236}">
                <a16:creationId xmlns:a16="http://schemas.microsoft.com/office/drawing/2014/main" id="{CB27BBC0-C114-4920-88DE-484447C4698E}"/>
              </a:ext>
            </a:extLst>
          </p:cNvPr>
          <p:cNvPicPr>
            <a:picLocks noChangeAspect="1"/>
          </p:cNvPicPr>
          <p:nvPr/>
        </p:nvPicPr>
        <p:blipFill>
          <a:blip r:embed="rId4"/>
          <a:stretch>
            <a:fillRect/>
          </a:stretch>
        </p:blipFill>
        <p:spPr>
          <a:xfrm>
            <a:off x="438150" y="1149123"/>
            <a:ext cx="3238500" cy="1543050"/>
          </a:xfrm>
          <a:prstGeom prst="rect">
            <a:avLst/>
          </a:prstGeom>
        </p:spPr>
      </p:pic>
      <p:pic>
        <p:nvPicPr>
          <p:cNvPr id="11" name="Picture 10">
            <a:extLst>
              <a:ext uri="{FF2B5EF4-FFF2-40B4-BE49-F238E27FC236}">
                <a16:creationId xmlns:a16="http://schemas.microsoft.com/office/drawing/2014/main" id="{D8F24DD9-5DEB-41C0-98B9-49F7A0E7E9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093" y="4064132"/>
            <a:ext cx="3240726" cy="1186630"/>
          </a:xfrm>
          <a:prstGeom prst="rect">
            <a:avLst/>
          </a:prstGeom>
        </p:spPr>
      </p:pic>
      <p:pic>
        <p:nvPicPr>
          <p:cNvPr id="13" name="Picture 12">
            <a:extLst>
              <a:ext uri="{FF2B5EF4-FFF2-40B4-BE49-F238E27FC236}">
                <a16:creationId xmlns:a16="http://schemas.microsoft.com/office/drawing/2014/main" id="{08C5B8B2-F6FD-4C01-8E01-D386653157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9473" y="2733655"/>
            <a:ext cx="1401081" cy="1288995"/>
          </a:xfrm>
          <a:prstGeom prst="rect">
            <a:avLst/>
          </a:prstGeom>
        </p:spPr>
      </p:pic>
      <p:sp>
        <p:nvSpPr>
          <p:cNvPr id="2" name="TextBox 1">
            <a:extLst>
              <a:ext uri="{FF2B5EF4-FFF2-40B4-BE49-F238E27FC236}">
                <a16:creationId xmlns:a16="http://schemas.microsoft.com/office/drawing/2014/main" id="{0F1F7653-E585-4D56-A87E-ADAD064F9DA9}"/>
              </a:ext>
            </a:extLst>
          </p:cNvPr>
          <p:cNvSpPr txBox="1"/>
          <p:nvPr/>
        </p:nvSpPr>
        <p:spPr>
          <a:xfrm>
            <a:off x="3894819" y="1663326"/>
            <a:ext cx="3071803" cy="707886"/>
          </a:xfrm>
          <a:prstGeom prst="rect">
            <a:avLst/>
          </a:prstGeom>
          <a:noFill/>
        </p:spPr>
        <p:txBody>
          <a:bodyPr wrap="none" rtlCol="0">
            <a:spAutoFit/>
          </a:bodyPr>
          <a:lstStyle/>
          <a:p>
            <a:r>
              <a:rPr lang="en-US" sz="2000" dirty="0"/>
              <a:t>BS, MS : </a:t>
            </a:r>
          </a:p>
          <a:p>
            <a:r>
              <a:rPr lang="en-US" sz="2000" dirty="0"/>
              <a:t>Appl Math and Appl Physics</a:t>
            </a:r>
          </a:p>
        </p:txBody>
      </p:sp>
      <p:sp>
        <p:nvSpPr>
          <p:cNvPr id="8" name="TextBox 7">
            <a:extLst>
              <a:ext uri="{FF2B5EF4-FFF2-40B4-BE49-F238E27FC236}">
                <a16:creationId xmlns:a16="http://schemas.microsoft.com/office/drawing/2014/main" id="{8888272C-38F9-4873-AC78-491C681AA549}"/>
              </a:ext>
            </a:extLst>
          </p:cNvPr>
          <p:cNvSpPr txBox="1"/>
          <p:nvPr/>
        </p:nvSpPr>
        <p:spPr>
          <a:xfrm>
            <a:off x="3948327" y="3429000"/>
            <a:ext cx="1482393" cy="400110"/>
          </a:xfrm>
          <a:prstGeom prst="rect">
            <a:avLst/>
          </a:prstGeom>
          <a:noFill/>
        </p:spPr>
        <p:txBody>
          <a:bodyPr wrap="none" rtlCol="0">
            <a:spAutoFit/>
          </a:bodyPr>
          <a:lstStyle/>
          <a:p>
            <a:r>
              <a:rPr lang="en-US" sz="2000" dirty="0"/>
              <a:t>PhD: Physics</a:t>
            </a:r>
          </a:p>
        </p:txBody>
      </p:sp>
    </p:spTree>
    <p:extLst>
      <p:ext uri="{BB962C8B-B14F-4D97-AF65-F5344CB8AC3E}">
        <p14:creationId xmlns:p14="http://schemas.microsoft.com/office/powerpoint/2010/main" val="3401402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94A112F-C8E6-419F-BB33-3DA9EC377C85}"/>
              </a:ext>
            </a:extLst>
          </p:cNvPr>
          <p:cNvGraphicFramePr>
            <a:graphicFrameLocks noGrp="1"/>
          </p:cNvGraphicFramePr>
          <p:nvPr>
            <p:extLst>
              <p:ext uri="{D42A27DB-BD31-4B8C-83A1-F6EECF244321}">
                <p14:modId xmlns:p14="http://schemas.microsoft.com/office/powerpoint/2010/main" val="2482065912"/>
              </p:ext>
            </p:extLst>
          </p:nvPr>
        </p:nvGraphicFramePr>
        <p:xfrm>
          <a:off x="2052781" y="1176865"/>
          <a:ext cx="8930412" cy="4569309"/>
        </p:xfrm>
        <a:graphic>
          <a:graphicData uri="http://schemas.openxmlformats.org/drawingml/2006/table">
            <a:tbl>
              <a:tblPr firstRow="1" bandRow="1">
                <a:tableStyleId>{5C22544A-7EE6-4342-B048-85BDC9FD1C3A}</a:tableStyleId>
              </a:tblPr>
              <a:tblGrid>
                <a:gridCol w="1488402">
                  <a:extLst>
                    <a:ext uri="{9D8B030D-6E8A-4147-A177-3AD203B41FA5}">
                      <a16:colId xmlns:a16="http://schemas.microsoft.com/office/drawing/2014/main" val="1446048587"/>
                    </a:ext>
                  </a:extLst>
                </a:gridCol>
                <a:gridCol w="1488402">
                  <a:extLst>
                    <a:ext uri="{9D8B030D-6E8A-4147-A177-3AD203B41FA5}">
                      <a16:colId xmlns:a16="http://schemas.microsoft.com/office/drawing/2014/main" val="3077578120"/>
                    </a:ext>
                  </a:extLst>
                </a:gridCol>
                <a:gridCol w="1488402">
                  <a:extLst>
                    <a:ext uri="{9D8B030D-6E8A-4147-A177-3AD203B41FA5}">
                      <a16:colId xmlns:a16="http://schemas.microsoft.com/office/drawing/2014/main" val="1451840337"/>
                    </a:ext>
                  </a:extLst>
                </a:gridCol>
                <a:gridCol w="1488402">
                  <a:extLst>
                    <a:ext uri="{9D8B030D-6E8A-4147-A177-3AD203B41FA5}">
                      <a16:colId xmlns:a16="http://schemas.microsoft.com/office/drawing/2014/main" val="4031086419"/>
                    </a:ext>
                  </a:extLst>
                </a:gridCol>
                <a:gridCol w="1488402">
                  <a:extLst>
                    <a:ext uri="{9D8B030D-6E8A-4147-A177-3AD203B41FA5}">
                      <a16:colId xmlns:a16="http://schemas.microsoft.com/office/drawing/2014/main" val="1039050197"/>
                    </a:ext>
                  </a:extLst>
                </a:gridCol>
                <a:gridCol w="1488402">
                  <a:extLst>
                    <a:ext uri="{9D8B030D-6E8A-4147-A177-3AD203B41FA5}">
                      <a16:colId xmlns:a16="http://schemas.microsoft.com/office/drawing/2014/main" val="2244839582"/>
                    </a:ext>
                  </a:extLst>
                </a:gridCol>
              </a:tblGrid>
              <a:tr h="834359">
                <a:tc>
                  <a:txBody>
                    <a:bodyPr/>
                    <a:lstStyle/>
                    <a:p>
                      <a:endParaRPr lang="en-US" dirty="0"/>
                    </a:p>
                  </a:txBody>
                  <a:tcPr>
                    <a:lnTlToBr w="12700" cap="flat" cmpd="sng" algn="ctr">
                      <a:noFill/>
                      <a:prstDash val="solid"/>
                      <a:round/>
                      <a:headEnd type="none" w="med" len="med"/>
                      <a:tailEnd type="none" w="med" len="med"/>
                    </a:lnTlToBr>
                  </a:tcPr>
                </a:tc>
                <a:tc>
                  <a:txBody>
                    <a:bodyPr/>
                    <a:lstStyle/>
                    <a:p>
                      <a:r>
                        <a:rPr lang="en-US" dirty="0"/>
                        <a:t>forest</a:t>
                      </a:r>
                    </a:p>
                  </a:txBody>
                  <a:tcPr/>
                </a:tc>
                <a:tc>
                  <a:txBody>
                    <a:bodyPr/>
                    <a:lstStyle/>
                    <a:p>
                      <a:r>
                        <a:rPr lang="en-US" dirty="0"/>
                        <a:t>beach</a:t>
                      </a:r>
                    </a:p>
                  </a:txBody>
                  <a:tcPr/>
                </a:tc>
                <a:tc>
                  <a:txBody>
                    <a:bodyPr/>
                    <a:lstStyle/>
                    <a:p>
                      <a:r>
                        <a:rPr lang="en-US" dirty="0"/>
                        <a:t>river</a:t>
                      </a:r>
                    </a:p>
                  </a:txBody>
                  <a:tcPr/>
                </a:tc>
                <a:tc>
                  <a:txBody>
                    <a:bodyPr/>
                    <a:lstStyle/>
                    <a:p>
                      <a:r>
                        <a:rPr lang="en-US" dirty="0"/>
                        <a:t>lake</a:t>
                      </a:r>
                    </a:p>
                  </a:txBody>
                  <a:tcPr/>
                </a:tc>
                <a:tc>
                  <a:txBody>
                    <a:bodyPr/>
                    <a:lstStyle/>
                    <a:p>
                      <a:r>
                        <a:rPr lang="en-US" dirty="0"/>
                        <a:t>waterfall</a:t>
                      </a:r>
                    </a:p>
                  </a:txBody>
                  <a:tcPr/>
                </a:tc>
                <a:extLst>
                  <a:ext uri="{0D108BD9-81ED-4DB2-BD59-A6C34878D82A}">
                    <a16:rowId xmlns:a16="http://schemas.microsoft.com/office/drawing/2014/main" val="275369293"/>
                  </a:ext>
                </a:extLst>
              </a:tr>
              <a:tr h="555298">
                <a:tc>
                  <a:txBody>
                    <a:bodyPr/>
                    <a:lstStyle/>
                    <a:p>
                      <a:r>
                        <a:rPr lang="en-US" b="1" dirty="0">
                          <a:solidFill>
                            <a:schemeClr val="bg1"/>
                          </a:solidFill>
                        </a:rPr>
                        <a:t>Forest</a:t>
                      </a:r>
                    </a:p>
                  </a:txBody>
                  <a:tcPr>
                    <a:solidFill>
                      <a:srgbClr val="0070C0"/>
                    </a:solidFill>
                  </a:tcPr>
                </a:tc>
                <a:tc>
                  <a:txBody>
                    <a:bodyPr/>
                    <a:lstStyle/>
                    <a:p>
                      <a:r>
                        <a:rPr lang="en-US" dirty="0"/>
                        <a:t>77</a:t>
                      </a:r>
                    </a:p>
                  </a:txBody>
                  <a:tcPr>
                    <a:solidFill>
                      <a:schemeClr val="accent2">
                        <a:lumMod val="60000"/>
                        <a:lumOff val="40000"/>
                      </a:schemeClr>
                    </a:solidFill>
                  </a:tcPr>
                </a:tc>
                <a:tc>
                  <a:txBody>
                    <a:bodyPr/>
                    <a:lstStyle/>
                    <a:p>
                      <a:r>
                        <a:rPr lang="en-US" dirty="0"/>
                        <a:t>1</a:t>
                      </a:r>
                    </a:p>
                  </a:txBody>
                  <a:tcPr>
                    <a:solidFill>
                      <a:schemeClr val="accent1">
                        <a:lumMod val="20000"/>
                        <a:lumOff val="80000"/>
                      </a:schemeClr>
                    </a:solidFill>
                  </a:tcPr>
                </a:tc>
                <a:tc>
                  <a:txBody>
                    <a:bodyPr/>
                    <a:lstStyle/>
                    <a:p>
                      <a:r>
                        <a:rPr lang="en-US" dirty="0"/>
                        <a:t>16</a:t>
                      </a:r>
                    </a:p>
                  </a:txBody>
                  <a:tcPr>
                    <a:solidFill>
                      <a:schemeClr val="accent1">
                        <a:lumMod val="20000"/>
                        <a:lumOff val="80000"/>
                      </a:schemeClr>
                    </a:solidFill>
                  </a:tcPr>
                </a:tc>
                <a:tc>
                  <a:txBody>
                    <a:bodyPr/>
                    <a:lstStyle/>
                    <a:p>
                      <a:r>
                        <a:rPr lang="en-US" dirty="0"/>
                        <a:t>0</a:t>
                      </a:r>
                    </a:p>
                  </a:txBody>
                  <a:tcPr>
                    <a:solidFill>
                      <a:schemeClr val="accent1">
                        <a:lumMod val="20000"/>
                        <a:lumOff val="80000"/>
                      </a:schemeClr>
                    </a:solidFill>
                  </a:tcPr>
                </a:tc>
                <a:tc>
                  <a:txBody>
                    <a:bodyPr/>
                    <a:lstStyle/>
                    <a:p>
                      <a:r>
                        <a:rPr lang="en-US" dirty="0"/>
                        <a:t>11</a:t>
                      </a:r>
                    </a:p>
                  </a:txBody>
                  <a:tcPr>
                    <a:solidFill>
                      <a:schemeClr val="accent1">
                        <a:lumMod val="20000"/>
                        <a:lumOff val="80000"/>
                      </a:schemeClr>
                    </a:solidFill>
                  </a:tcPr>
                </a:tc>
                <a:extLst>
                  <a:ext uri="{0D108BD9-81ED-4DB2-BD59-A6C34878D82A}">
                    <a16:rowId xmlns:a16="http://schemas.microsoft.com/office/drawing/2014/main" val="3793503863"/>
                  </a:ext>
                </a:extLst>
              </a:tr>
              <a:tr h="555298">
                <a:tc>
                  <a:txBody>
                    <a:bodyPr/>
                    <a:lstStyle/>
                    <a:p>
                      <a:r>
                        <a:rPr lang="en-US" dirty="0"/>
                        <a:t>Mountain</a:t>
                      </a:r>
                    </a:p>
                  </a:txBody>
                  <a:tcPr>
                    <a:solidFill>
                      <a:schemeClr val="accent4">
                        <a:lumMod val="60000"/>
                        <a:lumOff val="40000"/>
                      </a:schemeClr>
                    </a:solidFill>
                  </a:tcPr>
                </a:tc>
                <a:tc>
                  <a:txBody>
                    <a:bodyPr/>
                    <a:lstStyle/>
                    <a:p>
                      <a:r>
                        <a:rPr lang="en-US" dirty="0"/>
                        <a:t>86</a:t>
                      </a:r>
                    </a:p>
                  </a:txBody>
                  <a:tcPr>
                    <a:solidFill>
                      <a:schemeClr val="accent4">
                        <a:lumMod val="60000"/>
                        <a:lumOff val="40000"/>
                      </a:schemeClr>
                    </a:solidFill>
                  </a:tcPr>
                </a:tc>
                <a:tc>
                  <a:txBody>
                    <a:bodyPr/>
                    <a:lstStyle/>
                    <a:p>
                      <a:r>
                        <a:rPr lang="en-US" dirty="0"/>
                        <a:t>0</a:t>
                      </a:r>
                    </a:p>
                  </a:txBody>
                  <a:tcPr>
                    <a:solidFill>
                      <a:schemeClr val="accent4">
                        <a:lumMod val="60000"/>
                        <a:lumOff val="40000"/>
                      </a:schemeClr>
                    </a:solidFill>
                  </a:tcPr>
                </a:tc>
                <a:tc>
                  <a:txBody>
                    <a:bodyPr/>
                    <a:lstStyle/>
                    <a:p>
                      <a:r>
                        <a:rPr lang="en-US" dirty="0"/>
                        <a:t>17</a:t>
                      </a:r>
                    </a:p>
                  </a:txBody>
                  <a:tcPr>
                    <a:solidFill>
                      <a:schemeClr val="accent4">
                        <a:lumMod val="60000"/>
                        <a:lumOff val="40000"/>
                      </a:schemeClr>
                    </a:solidFill>
                  </a:tcPr>
                </a:tc>
                <a:tc>
                  <a:txBody>
                    <a:bodyPr/>
                    <a:lstStyle/>
                    <a:p>
                      <a:r>
                        <a:rPr lang="en-US" dirty="0"/>
                        <a:t>0</a:t>
                      </a:r>
                    </a:p>
                  </a:txBody>
                  <a:tcPr>
                    <a:solidFill>
                      <a:schemeClr val="accent4">
                        <a:lumMod val="60000"/>
                        <a:lumOff val="40000"/>
                      </a:schemeClr>
                    </a:solidFill>
                  </a:tcPr>
                </a:tc>
                <a:tc>
                  <a:txBody>
                    <a:bodyPr/>
                    <a:lstStyle/>
                    <a:p>
                      <a:r>
                        <a:rPr lang="en-US" dirty="0"/>
                        <a:t>12</a:t>
                      </a:r>
                    </a:p>
                  </a:txBody>
                  <a:tcPr>
                    <a:solidFill>
                      <a:schemeClr val="accent4">
                        <a:lumMod val="60000"/>
                        <a:lumOff val="40000"/>
                      </a:schemeClr>
                    </a:solidFill>
                  </a:tcPr>
                </a:tc>
                <a:extLst>
                  <a:ext uri="{0D108BD9-81ED-4DB2-BD59-A6C34878D82A}">
                    <a16:rowId xmlns:a16="http://schemas.microsoft.com/office/drawing/2014/main" val="4250855574"/>
                  </a:ext>
                </a:extLst>
              </a:tr>
              <a:tr h="555298">
                <a:tc>
                  <a:txBody>
                    <a:bodyPr/>
                    <a:lstStyle/>
                    <a:p>
                      <a:r>
                        <a:rPr lang="en-US" b="1" dirty="0"/>
                        <a:t>Coast</a:t>
                      </a:r>
                    </a:p>
                  </a:txBody>
                  <a:tcPr>
                    <a:solidFill>
                      <a:srgbClr val="13F0F5"/>
                    </a:solidFill>
                  </a:tcPr>
                </a:tc>
                <a:tc>
                  <a:txBody>
                    <a:bodyPr/>
                    <a:lstStyle/>
                    <a:p>
                      <a:r>
                        <a:rPr lang="en-US" dirty="0"/>
                        <a:t>25</a:t>
                      </a:r>
                    </a:p>
                  </a:txBody>
                  <a:tcPr>
                    <a:solidFill>
                      <a:schemeClr val="accent1">
                        <a:lumMod val="20000"/>
                        <a:lumOff val="80000"/>
                      </a:schemeClr>
                    </a:solidFill>
                  </a:tcPr>
                </a:tc>
                <a:tc>
                  <a:txBody>
                    <a:bodyPr/>
                    <a:lstStyle/>
                    <a:p>
                      <a:r>
                        <a:rPr lang="en-US" dirty="0"/>
                        <a:t>62</a:t>
                      </a:r>
                    </a:p>
                  </a:txBody>
                  <a:tcPr>
                    <a:solidFill>
                      <a:schemeClr val="accent2">
                        <a:lumMod val="60000"/>
                        <a:lumOff val="40000"/>
                      </a:schemeClr>
                    </a:solidFill>
                  </a:tcPr>
                </a:tc>
                <a:tc>
                  <a:txBody>
                    <a:bodyPr/>
                    <a:lstStyle/>
                    <a:p>
                      <a:r>
                        <a:rPr lang="en-US" dirty="0"/>
                        <a:t>13</a:t>
                      </a:r>
                    </a:p>
                  </a:txBody>
                  <a:tcPr>
                    <a:solidFill>
                      <a:schemeClr val="accent1">
                        <a:lumMod val="20000"/>
                        <a:lumOff val="80000"/>
                      </a:schemeClr>
                    </a:solidFill>
                  </a:tcPr>
                </a:tc>
                <a:tc>
                  <a:txBody>
                    <a:bodyPr/>
                    <a:lstStyle/>
                    <a:p>
                      <a:r>
                        <a:rPr lang="en-US" dirty="0"/>
                        <a:t>13</a:t>
                      </a:r>
                    </a:p>
                  </a:txBody>
                  <a:tcPr>
                    <a:solidFill>
                      <a:schemeClr val="accent1">
                        <a:lumMod val="20000"/>
                        <a:lumOff val="80000"/>
                      </a:schemeClr>
                    </a:solidFill>
                  </a:tcPr>
                </a:tc>
                <a:tc>
                  <a:txBody>
                    <a:bodyPr/>
                    <a:lstStyle/>
                    <a:p>
                      <a:r>
                        <a:rPr lang="en-US" dirty="0"/>
                        <a:t>0</a:t>
                      </a:r>
                    </a:p>
                  </a:txBody>
                  <a:tcPr>
                    <a:solidFill>
                      <a:schemeClr val="accent1">
                        <a:lumMod val="20000"/>
                        <a:lumOff val="80000"/>
                      </a:schemeClr>
                    </a:solidFill>
                  </a:tcPr>
                </a:tc>
                <a:extLst>
                  <a:ext uri="{0D108BD9-81ED-4DB2-BD59-A6C34878D82A}">
                    <a16:rowId xmlns:a16="http://schemas.microsoft.com/office/drawing/2014/main" val="2510922333"/>
                  </a:ext>
                </a:extLst>
              </a:tr>
              <a:tr h="555298">
                <a:tc>
                  <a:txBody>
                    <a:bodyPr/>
                    <a:lstStyle/>
                    <a:p>
                      <a:r>
                        <a:rPr lang="en-US" b="1" dirty="0">
                          <a:solidFill>
                            <a:schemeClr val="bg1"/>
                          </a:solidFill>
                        </a:rPr>
                        <a:t>River/Lake</a:t>
                      </a:r>
                    </a:p>
                  </a:txBody>
                  <a:tcPr>
                    <a:solidFill>
                      <a:srgbClr val="0070C0"/>
                    </a:solidFill>
                  </a:tcPr>
                </a:tc>
                <a:tc>
                  <a:txBody>
                    <a:bodyPr/>
                    <a:lstStyle/>
                    <a:p>
                      <a:r>
                        <a:rPr lang="en-US" dirty="0"/>
                        <a:t>82</a:t>
                      </a:r>
                    </a:p>
                  </a:txBody>
                  <a:tcPr>
                    <a:solidFill>
                      <a:schemeClr val="accent1">
                        <a:lumMod val="20000"/>
                        <a:lumOff val="80000"/>
                      </a:schemeClr>
                    </a:solidFill>
                  </a:tcPr>
                </a:tc>
                <a:tc>
                  <a:txBody>
                    <a:bodyPr/>
                    <a:lstStyle/>
                    <a:p>
                      <a:r>
                        <a:rPr lang="en-US" dirty="0"/>
                        <a:t>9</a:t>
                      </a:r>
                    </a:p>
                  </a:txBody>
                  <a:tcPr>
                    <a:solidFill>
                      <a:schemeClr val="accent1">
                        <a:lumMod val="20000"/>
                        <a:lumOff val="80000"/>
                      </a:schemeClr>
                    </a:solidFill>
                  </a:tcPr>
                </a:tc>
                <a:tc>
                  <a:txBody>
                    <a:bodyPr/>
                    <a:lstStyle/>
                    <a:p>
                      <a:r>
                        <a:rPr lang="en-US" dirty="0"/>
                        <a:t>19</a:t>
                      </a:r>
                    </a:p>
                  </a:txBody>
                  <a:tcPr>
                    <a:solidFill>
                      <a:schemeClr val="accent2">
                        <a:lumMod val="60000"/>
                        <a:lumOff val="40000"/>
                      </a:schemeClr>
                    </a:solidFill>
                  </a:tcPr>
                </a:tc>
                <a:tc>
                  <a:txBody>
                    <a:bodyPr/>
                    <a:lstStyle/>
                    <a:p>
                      <a:r>
                        <a:rPr lang="en-US" dirty="0"/>
                        <a:t>100</a:t>
                      </a:r>
                    </a:p>
                  </a:txBody>
                  <a:tcPr>
                    <a:solidFill>
                      <a:schemeClr val="accent2">
                        <a:lumMod val="60000"/>
                        <a:lumOff val="40000"/>
                      </a:schemeClr>
                    </a:solidFill>
                  </a:tcPr>
                </a:tc>
                <a:tc>
                  <a:txBody>
                    <a:bodyPr/>
                    <a:lstStyle/>
                    <a:p>
                      <a:r>
                        <a:rPr lang="en-US" dirty="0"/>
                        <a:t>16</a:t>
                      </a:r>
                    </a:p>
                  </a:txBody>
                  <a:tcPr>
                    <a:solidFill>
                      <a:schemeClr val="accent1">
                        <a:lumMod val="20000"/>
                        <a:lumOff val="80000"/>
                      </a:schemeClr>
                    </a:solidFill>
                  </a:tcPr>
                </a:tc>
                <a:extLst>
                  <a:ext uri="{0D108BD9-81ED-4DB2-BD59-A6C34878D82A}">
                    <a16:rowId xmlns:a16="http://schemas.microsoft.com/office/drawing/2014/main" val="1148171670"/>
                  </a:ext>
                </a:extLst>
              </a:tr>
              <a:tr h="555298">
                <a:tc>
                  <a:txBody>
                    <a:bodyPr/>
                    <a:lstStyle/>
                    <a:p>
                      <a:r>
                        <a:rPr lang="en-US" b="1" dirty="0">
                          <a:solidFill>
                            <a:schemeClr val="bg1"/>
                          </a:solidFill>
                        </a:rPr>
                        <a:t>Waterfall</a:t>
                      </a:r>
                    </a:p>
                  </a:txBody>
                  <a:tcPr>
                    <a:solidFill>
                      <a:srgbClr val="0070C0"/>
                    </a:solidFill>
                  </a:tcPr>
                </a:tc>
                <a:tc>
                  <a:txBody>
                    <a:bodyPr/>
                    <a:lstStyle/>
                    <a:p>
                      <a:r>
                        <a:rPr lang="en-US" dirty="0"/>
                        <a:t>77</a:t>
                      </a:r>
                    </a:p>
                  </a:txBody>
                  <a:tcPr>
                    <a:solidFill>
                      <a:schemeClr val="accent1">
                        <a:lumMod val="20000"/>
                        <a:lumOff val="80000"/>
                      </a:schemeClr>
                    </a:solidFill>
                  </a:tcPr>
                </a:tc>
                <a:tc>
                  <a:txBody>
                    <a:bodyPr/>
                    <a:lstStyle/>
                    <a:p>
                      <a:r>
                        <a:rPr lang="en-US" dirty="0"/>
                        <a:t>0</a:t>
                      </a:r>
                    </a:p>
                  </a:txBody>
                  <a:tcPr>
                    <a:solidFill>
                      <a:schemeClr val="accent1">
                        <a:lumMod val="20000"/>
                        <a:lumOff val="80000"/>
                      </a:schemeClr>
                    </a:solidFill>
                  </a:tcPr>
                </a:tc>
                <a:tc>
                  <a:txBody>
                    <a:bodyPr/>
                    <a:lstStyle/>
                    <a:p>
                      <a:r>
                        <a:rPr lang="en-US" dirty="0"/>
                        <a:t>48</a:t>
                      </a:r>
                    </a:p>
                  </a:txBody>
                  <a:tcPr>
                    <a:solidFill>
                      <a:schemeClr val="accent1">
                        <a:lumMod val="20000"/>
                        <a:lumOff val="80000"/>
                      </a:schemeClr>
                    </a:solidFill>
                  </a:tcPr>
                </a:tc>
                <a:tc>
                  <a:txBody>
                    <a:bodyPr/>
                    <a:lstStyle/>
                    <a:p>
                      <a:r>
                        <a:rPr lang="en-US" dirty="0"/>
                        <a:t>0</a:t>
                      </a:r>
                    </a:p>
                  </a:txBody>
                  <a:tcPr>
                    <a:solidFill>
                      <a:schemeClr val="accent1">
                        <a:lumMod val="20000"/>
                        <a:lumOff val="80000"/>
                      </a:schemeClr>
                    </a:solidFill>
                  </a:tcPr>
                </a:tc>
                <a:tc>
                  <a:txBody>
                    <a:bodyPr/>
                    <a:lstStyle/>
                    <a:p>
                      <a:r>
                        <a:rPr lang="en-US" dirty="0"/>
                        <a:t>85</a:t>
                      </a:r>
                    </a:p>
                  </a:txBody>
                  <a:tcPr>
                    <a:solidFill>
                      <a:schemeClr val="accent2">
                        <a:lumMod val="60000"/>
                        <a:lumOff val="40000"/>
                      </a:schemeClr>
                    </a:solidFill>
                  </a:tcPr>
                </a:tc>
                <a:extLst>
                  <a:ext uri="{0D108BD9-81ED-4DB2-BD59-A6C34878D82A}">
                    <a16:rowId xmlns:a16="http://schemas.microsoft.com/office/drawing/2014/main" val="3652572019"/>
                  </a:ext>
                </a:extLst>
              </a:tr>
              <a:tr h="958460">
                <a:tc>
                  <a:txBody>
                    <a:bodyPr/>
                    <a:lstStyle/>
                    <a:p>
                      <a:r>
                        <a:rPr lang="en-US" b="1" dirty="0">
                          <a:solidFill>
                            <a:schemeClr val="bg1"/>
                          </a:solidFill>
                        </a:rPr>
                        <a:t>A bit of everything</a:t>
                      </a:r>
                    </a:p>
                  </a:txBody>
                  <a:tcPr>
                    <a:solidFill>
                      <a:srgbClr val="0070C0"/>
                    </a:solidFill>
                  </a:tcPr>
                </a:tc>
                <a:tc>
                  <a:txBody>
                    <a:bodyPr/>
                    <a:lstStyle/>
                    <a:p>
                      <a:r>
                        <a:rPr lang="en-US" dirty="0"/>
                        <a:t>68</a:t>
                      </a:r>
                    </a:p>
                  </a:txBody>
                  <a:tcPr>
                    <a:solidFill>
                      <a:schemeClr val="accent1">
                        <a:lumMod val="20000"/>
                        <a:lumOff val="80000"/>
                      </a:schemeClr>
                    </a:solidFill>
                  </a:tcPr>
                </a:tc>
                <a:tc>
                  <a:txBody>
                    <a:bodyPr/>
                    <a:lstStyle/>
                    <a:p>
                      <a:r>
                        <a:rPr lang="en-US" dirty="0"/>
                        <a:t>6</a:t>
                      </a:r>
                    </a:p>
                  </a:txBody>
                  <a:tcPr>
                    <a:solidFill>
                      <a:schemeClr val="accent1">
                        <a:lumMod val="20000"/>
                        <a:lumOff val="80000"/>
                      </a:schemeClr>
                    </a:solidFill>
                  </a:tcPr>
                </a:tc>
                <a:tc>
                  <a:txBody>
                    <a:bodyPr/>
                    <a:lstStyle/>
                    <a:p>
                      <a:r>
                        <a:rPr lang="en-US" dirty="0"/>
                        <a:t>30</a:t>
                      </a:r>
                    </a:p>
                  </a:txBody>
                  <a:tcPr>
                    <a:solidFill>
                      <a:schemeClr val="accent1">
                        <a:lumMod val="20000"/>
                        <a:lumOff val="80000"/>
                      </a:schemeClr>
                    </a:solidFill>
                  </a:tcPr>
                </a:tc>
                <a:tc>
                  <a:txBody>
                    <a:bodyPr/>
                    <a:lstStyle/>
                    <a:p>
                      <a:r>
                        <a:rPr lang="en-US" dirty="0"/>
                        <a:t>0</a:t>
                      </a:r>
                    </a:p>
                  </a:txBody>
                  <a:tcPr>
                    <a:solidFill>
                      <a:schemeClr val="accent1">
                        <a:lumMod val="20000"/>
                        <a:lumOff val="80000"/>
                      </a:schemeClr>
                    </a:solidFill>
                  </a:tcPr>
                </a:tc>
                <a:tc>
                  <a:txBody>
                    <a:bodyPr/>
                    <a:lstStyle/>
                    <a:p>
                      <a:r>
                        <a:rPr lang="en-US" dirty="0"/>
                        <a:t>16</a:t>
                      </a:r>
                    </a:p>
                  </a:txBody>
                  <a:tcPr>
                    <a:solidFill>
                      <a:schemeClr val="accent1">
                        <a:lumMod val="20000"/>
                        <a:lumOff val="80000"/>
                      </a:schemeClr>
                    </a:solidFill>
                  </a:tcPr>
                </a:tc>
                <a:extLst>
                  <a:ext uri="{0D108BD9-81ED-4DB2-BD59-A6C34878D82A}">
                    <a16:rowId xmlns:a16="http://schemas.microsoft.com/office/drawing/2014/main" val="3687380690"/>
                  </a:ext>
                </a:extLst>
              </a:tr>
            </a:tbl>
          </a:graphicData>
        </a:graphic>
      </p:graphicFrame>
      <p:sp>
        <p:nvSpPr>
          <p:cNvPr id="4" name="TextBox 3">
            <a:extLst>
              <a:ext uri="{FF2B5EF4-FFF2-40B4-BE49-F238E27FC236}">
                <a16:creationId xmlns:a16="http://schemas.microsoft.com/office/drawing/2014/main" id="{C740F2C3-0701-4083-B40B-D30275C1DD8D}"/>
              </a:ext>
            </a:extLst>
          </p:cNvPr>
          <p:cNvSpPr txBox="1"/>
          <p:nvPr/>
        </p:nvSpPr>
        <p:spPr>
          <a:xfrm>
            <a:off x="4687097" y="372236"/>
            <a:ext cx="3454792" cy="523220"/>
          </a:xfrm>
          <a:prstGeom prst="rect">
            <a:avLst/>
          </a:prstGeom>
          <a:noFill/>
        </p:spPr>
        <p:txBody>
          <a:bodyPr wrap="none" rtlCol="0">
            <a:spAutoFit/>
          </a:bodyPr>
          <a:lstStyle/>
          <a:p>
            <a:r>
              <a:rPr lang="en-US" sz="2800" dirty="0"/>
              <a:t>tagged by alltrails.com</a:t>
            </a:r>
          </a:p>
        </p:txBody>
      </p:sp>
      <p:sp>
        <p:nvSpPr>
          <p:cNvPr id="5" name="TextBox 4">
            <a:extLst>
              <a:ext uri="{FF2B5EF4-FFF2-40B4-BE49-F238E27FC236}">
                <a16:creationId xmlns:a16="http://schemas.microsoft.com/office/drawing/2014/main" id="{845C9277-47D6-4955-9FB4-51E4D5FC67B1}"/>
              </a:ext>
            </a:extLst>
          </p:cNvPr>
          <p:cNvSpPr txBox="1"/>
          <p:nvPr/>
        </p:nvSpPr>
        <p:spPr>
          <a:xfrm rot="16200000">
            <a:off x="-683847" y="3482702"/>
            <a:ext cx="4003725" cy="523220"/>
          </a:xfrm>
          <a:prstGeom prst="rect">
            <a:avLst/>
          </a:prstGeom>
          <a:noFill/>
        </p:spPr>
        <p:txBody>
          <a:bodyPr wrap="none" rtlCol="0">
            <a:spAutoFit/>
          </a:bodyPr>
          <a:lstStyle/>
          <a:p>
            <a:r>
              <a:rPr lang="en-US" sz="2800" dirty="0"/>
              <a:t>Clusters from photo labels</a:t>
            </a:r>
          </a:p>
        </p:txBody>
      </p:sp>
    </p:spTree>
    <p:extLst>
      <p:ext uri="{BB962C8B-B14F-4D97-AF65-F5344CB8AC3E}">
        <p14:creationId xmlns:p14="http://schemas.microsoft.com/office/powerpoint/2010/main" val="3532855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E98850-882D-4D47-853B-0D191057D658}"/>
              </a:ext>
            </a:extLst>
          </p:cNvPr>
          <p:cNvPicPr>
            <a:picLocks noChangeAspect="1"/>
          </p:cNvPicPr>
          <p:nvPr/>
        </p:nvPicPr>
        <p:blipFill rotWithShape="1">
          <a:blip r:embed="rId3"/>
          <a:srcRect l="2843" t="6703" r="50523"/>
          <a:stretch/>
        </p:blipFill>
        <p:spPr>
          <a:xfrm>
            <a:off x="528123" y="1124022"/>
            <a:ext cx="3013153" cy="3084836"/>
          </a:xfrm>
          <a:prstGeom prst="rect">
            <a:avLst/>
          </a:prstGeom>
        </p:spPr>
      </p:pic>
      <p:pic>
        <p:nvPicPr>
          <p:cNvPr id="7" name="Picture 6">
            <a:extLst>
              <a:ext uri="{FF2B5EF4-FFF2-40B4-BE49-F238E27FC236}">
                <a16:creationId xmlns:a16="http://schemas.microsoft.com/office/drawing/2014/main" id="{B03CB726-2C9C-47F0-8DD7-7EC08E8A5D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9985" y="4249988"/>
            <a:ext cx="9624913" cy="2593778"/>
          </a:xfrm>
          <a:prstGeom prst="rect">
            <a:avLst/>
          </a:prstGeom>
        </p:spPr>
      </p:pic>
      <p:sp>
        <p:nvSpPr>
          <p:cNvPr id="6" name="TextBox 5">
            <a:extLst>
              <a:ext uri="{FF2B5EF4-FFF2-40B4-BE49-F238E27FC236}">
                <a16:creationId xmlns:a16="http://schemas.microsoft.com/office/drawing/2014/main" id="{CEC78023-C3B8-4A89-B2D1-D298AB1494E8}"/>
              </a:ext>
            </a:extLst>
          </p:cNvPr>
          <p:cNvSpPr txBox="1"/>
          <p:nvPr/>
        </p:nvSpPr>
        <p:spPr>
          <a:xfrm>
            <a:off x="4436197" y="0"/>
            <a:ext cx="3017686" cy="646331"/>
          </a:xfrm>
          <a:prstGeom prst="rect">
            <a:avLst/>
          </a:prstGeom>
          <a:noFill/>
        </p:spPr>
        <p:txBody>
          <a:bodyPr wrap="none" rtlCol="0">
            <a:spAutoFit/>
          </a:bodyPr>
          <a:lstStyle>
            <a:defPPr>
              <a:defRPr lang="en-US"/>
            </a:defPPr>
            <a:lvl1pPr>
              <a:defRPr sz="3600">
                <a:effectLst>
                  <a:outerShdw blurRad="38100" dist="38100" dir="2700000" algn="tl">
                    <a:srgbClr val="000000">
                      <a:alpha val="43137"/>
                    </a:srgbClr>
                  </a:outerShdw>
                </a:effectLst>
              </a:defRPr>
            </a:lvl1pPr>
          </a:lstStyle>
          <a:p>
            <a:r>
              <a:rPr lang="en-US" dirty="0"/>
              <a:t>Visual Features</a:t>
            </a:r>
          </a:p>
        </p:txBody>
      </p:sp>
      <p:sp>
        <p:nvSpPr>
          <p:cNvPr id="2" name="Arrow: Right 1">
            <a:extLst>
              <a:ext uri="{FF2B5EF4-FFF2-40B4-BE49-F238E27FC236}">
                <a16:creationId xmlns:a16="http://schemas.microsoft.com/office/drawing/2014/main" id="{700B0802-1E73-491D-B5F7-96094F680E87}"/>
              </a:ext>
            </a:extLst>
          </p:cNvPr>
          <p:cNvSpPr/>
          <p:nvPr/>
        </p:nvSpPr>
        <p:spPr>
          <a:xfrm>
            <a:off x="7271770" y="2044242"/>
            <a:ext cx="1642369" cy="213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D229BC8-AEF2-49A2-9118-A64BF94060F2}"/>
              </a:ext>
            </a:extLst>
          </p:cNvPr>
          <p:cNvSpPr txBox="1"/>
          <p:nvPr/>
        </p:nvSpPr>
        <p:spPr>
          <a:xfrm>
            <a:off x="9017683" y="1938602"/>
            <a:ext cx="2742241" cy="400110"/>
          </a:xfrm>
          <a:prstGeom prst="rect">
            <a:avLst/>
          </a:prstGeom>
          <a:noFill/>
        </p:spPr>
        <p:txBody>
          <a:bodyPr wrap="square" rtlCol="0">
            <a:spAutoFit/>
          </a:bodyPr>
          <a:lstStyle/>
          <a:p>
            <a:r>
              <a:rPr lang="en-US" sz="2000" dirty="0"/>
              <a:t>Average within the trail</a:t>
            </a:r>
          </a:p>
        </p:txBody>
      </p:sp>
      <p:sp>
        <p:nvSpPr>
          <p:cNvPr id="9" name="Arrow: Down 8">
            <a:extLst>
              <a:ext uri="{FF2B5EF4-FFF2-40B4-BE49-F238E27FC236}">
                <a16:creationId xmlns:a16="http://schemas.microsoft.com/office/drawing/2014/main" id="{289C921A-1DF0-4C2B-B43C-388A4C985BE8}"/>
              </a:ext>
            </a:extLst>
          </p:cNvPr>
          <p:cNvSpPr/>
          <p:nvPr/>
        </p:nvSpPr>
        <p:spPr>
          <a:xfrm>
            <a:off x="10091882" y="2379842"/>
            <a:ext cx="221942"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13CAC4B-8DFB-48A8-90EE-06B74D46A99F}"/>
              </a:ext>
            </a:extLst>
          </p:cNvPr>
          <p:cNvSpPr txBox="1"/>
          <p:nvPr/>
        </p:nvSpPr>
        <p:spPr>
          <a:xfrm>
            <a:off x="8697191" y="3040718"/>
            <a:ext cx="3062735" cy="400110"/>
          </a:xfrm>
          <a:prstGeom prst="rect">
            <a:avLst/>
          </a:prstGeom>
          <a:noFill/>
        </p:spPr>
        <p:txBody>
          <a:bodyPr wrap="square" rtlCol="0">
            <a:spAutoFit/>
          </a:bodyPr>
          <a:lstStyle/>
          <a:p>
            <a:r>
              <a:rPr lang="en-US" sz="2000" dirty="0"/>
              <a:t>Select top 5 for every trail</a:t>
            </a:r>
          </a:p>
        </p:txBody>
      </p:sp>
      <p:cxnSp>
        <p:nvCxnSpPr>
          <p:cNvPr id="12" name="Straight Connector 11">
            <a:extLst>
              <a:ext uri="{FF2B5EF4-FFF2-40B4-BE49-F238E27FC236}">
                <a16:creationId xmlns:a16="http://schemas.microsoft.com/office/drawing/2014/main" id="{0337FF64-B6E2-4195-B016-2A8248328F3A}"/>
              </a:ext>
            </a:extLst>
          </p:cNvPr>
          <p:cNvCxnSpPr/>
          <p:nvPr/>
        </p:nvCxnSpPr>
        <p:spPr>
          <a:xfrm>
            <a:off x="6924402" y="3986659"/>
            <a:ext cx="0" cy="2645545"/>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4" name="Graphic 13" descr="Scissors">
            <a:extLst>
              <a:ext uri="{FF2B5EF4-FFF2-40B4-BE49-F238E27FC236}">
                <a16:creationId xmlns:a16="http://schemas.microsoft.com/office/drawing/2014/main" id="{FCD46F08-624F-4E57-A041-A64530E9AD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15242" y="3807022"/>
            <a:ext cx="914400" cy="914400"/>
          </a:xfrm>
          <a:prstGeom prst="rect">
            <a:avLst/>
          </a:prstGeom>
        </p:spPr>
      </p:pic>
      <p:sp>
        <p:nvSpPr>
          <p:cNvPr id="15" name="Arrow: Down 14">
            <a:extLst>
              <a:ext uri="{FF2B5EF4-FFF2-40B4-BE49-F238E27FC236}">
                <a16:creationId xmlns:a16="http://schemas.microsoft.com/office/drawing/2014/main" id="{0DAA7B63-8361-4479-82F7-7C4EFFFCE649}"/>
              </a:ext>
            </a:extLst>
          </p:cNvPr>
          <p:cNvSpPr/>
          <p:nvPr/>
        </p:nvSpPr>
        <p:spPr>
          <a:xfrm>
            <a:off x="10111569" y="3424595"/>
            <a:ext cx="221942"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1154C93-597B-4E35-AC31-66F5469A112F}"/>
              </a:ext>
            </a:extLst>
          </p:cNvPr>
          <p:cNvSpPr txBox="1"/>
          <p:nvPr/>
        </p:nvSpPr>
        <p:spPr>
          <a:xfrm>
            <a:off x="9340271" y="3978022"/>
            <a:ext cx="1977692" cy="400110"/>
          </a:xfrm>
          <a:prstGeom prst="rect">
            <a:avLst/>
          </a:prstGeom>
          <a:noFill/>
        </p:spPr>
        <p:txBody>
          <a:bodyPr wrap="square" rtlCol="0">
            <a:spAutoFit/>
          </a:bodyPr>
          <a:lstStyle/>
          <a:p>
            <a:r>
              <a:rPr lang="en-US" sz="2000" dirty="0"/>
              <a:t>Cutting off 5%</a:t>
            </a:r>
          </a:p>
        </p:txBody>
      </p:sp>
      <p:graphicFrame>
        <p:nvGraphicFramePr>
          <p:cNvPr id="11" name="Table 10">
            <a:extLst>
              <a:ext uri="{FF2B5EF4-FFF2-40B4-BE49-F238E27FC236}">
                <a16:creationId xmlns:a16="http://schemas.microsoft.com/office/drawing/2014/main" id="{D6CFC7D9-1428-45C7-A815-288EAD2EF3C3}"/>
              </a:ext>
            </a:extLst>
          </p:cNvPr>
          <p:cNvGraphicFramePr>
            <a:graphicFrameLocks noGrp="1"/>
          </p:cNvGraphicFramePr>
          <p:nvPr>
            <p:extLst>
              <p:ext uri="{D42A27DB-BD31-4B8C-83A1-F6EECF244321}">
                <p14:modId xmlns:p14="http://schemas.microsoft.com/office/powerpoint/2010/main" val="3393060147"/>
              </p:ext>
            </p:extLst>
          </p:nvPr>
        </p:nvGraphicFramePr>
        <p:xfrm>
          <a:off x="3520537" y="1071706"/>
          <a:ext cx="3647688" cy="2966720"/>
        </p:xfrm>
        <a:graphic>
          <a:graphicData uri="http://schemas.openxmlformats.org/drawingml/2006/table">
            <a:tbl>
              <a:tblPr firstRow="1" bandRow="1">
                <a:tableStyleId>{5C22544A-7EE6-4342-B048-85BDC9FD1C3A}</a:tableStyleId>
              </a:tblPr>
              <a:tblGrid>
                <a:gridCol w="1823844">
                  <a:extLst>
                    <a:ext uri="{9D8B030D-6E8A-4147-A177-3AD203B41FA5}">
                      <a16:colId xmlns:a16="http://schemas.microsoft.com/office/drawing/2014/main" val="3872019164"/>
                    </a:ext>
                  </a:extLst>
                </a:gridCol>
                <a:gridCol w="1823844">
                  <a:extLst>
                    <a:ext uri="{9D8B030D-6E8A-4147-A177-3AD203B41FA5}">
                      <a16:colId xmlns:a16="http://schemas.microsoft.com/office/drawing/2014/main" val="3658953634"/>
                    </a:ext>
                  </a:extLst>
                </a:gridCol>
              </a:tblGrid>
              <a:tr h="370840">
                <a:tc>
                  <a:txBody>
                    <a:bodyPr/>
                    <a:lstStyle/>
                    <a:p>
                      <a:r>
                        <a:rPr lang="en-US" dirty="0">
                          <a:solidFill>
                            <a:schemeClr val="tx1">
                              <a:lumMod val="65000"/>
                              <a:lumOff val="35000"/>
                            </a:schemeClr>
                          </a:solidFill>
                        </a:rPr>
                        <a:t>Labels</a:t>
                      </a:r>
                    </a:p>
                  </a:txBody>
                  <a:tcPr>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tc>
                  <a:txBody>
                    <a:bodyPr/>
                    <a:lstStyle/>
                    <a:p>
                      <a:r>
                        <a:rPr lang="en-US" dirty="0">
                          <a:solidFill>
                            <a:schemeClr val="tx1">
                              <a:lumMod val="65000"/>
                              <a:lumOff val="35000"/>
                            </a:schemeClr>
                          </a:solidFill>
                        </a:rPr>
                        <a:t>Probability</a:t>
                      </a:r>
                    </a:p>
                  </a:txBody>
                  <a:tcPr>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extLst>
                  <a:ext uri="{0D108BD9-81ED-4DB2-BD59-A6C34878D82A}">
                    <a16:rowId xmlns:a16="http://schemas.microsoft.com/office/drawing/2014/main" val="2422008380"/>
                  </a:ext>
                </a:extLst>
              </a:tr>
              <a:tr h="370840">
                <a:tc>
                  <a:txBody>
                    <a:bodyPr/>
                    <a:lstStyle/>
                    <a:p>
                      <a:r>
                        <a:rPr lang="en-US" dirty="0"/>
                        <a:t>creek</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tc>
                  <a:txBody>
                    <a:bodyPr/>
                    <a:lstStyle/>
                    <a:p>
                      <a:r>
                        <a:rPr lang="en-US" dirty="0"/>
                        <a:t>41.09 %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extLst>
                  <a:ext uri="{0D108BD9-81ED-4DB2-BD59-A6C34878D82A}">
                    <a16:rowId xmlns:a16="http://schemas.microsoft.com/office/drawing/2014/main" val="3636359067"/>
                  </a:ext>
                </a:extLst>
              </a:tr>
              <a:tr h="370840">
                <a:tc>
                  <a:txBody>
                    <a:bodyPr/>
                    <a:lstStyle/>
                    <a:p>
                      <a:r>
                        <a:rPr lang="en-US" dirty="0"/>
                        <a:t>river</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tc>
                  <a:txBody>
                    <a:bodyPr/>
                    <a:lstStyle/>
                    <a:p>
                      <a:r>
                        <a:rPr lang="en-US" dirty="0"/>
                        <a:t>15.60 %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extLst>
                  <a:ext uri="{0D108BD9-81ED-4DB2-BD59-A6C34878D82A}">
                    <a16:rowId xmlns:a16="http://schemas.microsoft.com/office/drawing/2014/main" val="1214155288"/>
                  </a:ext>
                </a:extLst>
              </a:tr>
              <a:tr h="370840">
                <a:tc>
                  <a:txBody>
                    <a:bodyPr/>
                    <a:lstStyle/>
                    <a:p>
                      <a:r>
                        <a:rPr lang="en-US" dirty="0"/>
                        <a:t>swimming hole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tc>
                  <a:txBody>
                    <a:bodyPr/>
                    <a:lstStyle/>
                    <a:p>
                      <a:r>
                        <a:rPr lang="en-US" dirty="0"/>
                        <a:t>8.77 %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extLst>
                  <a:ext uri="{0D108BD9-81ED-4DB2-BD59-A6C34878D82A}">
                    <a16:rowId xmlns:a16="http://schemas.microsoft.com/office/drawing/2014/main" val="2559675348"/>
                  </a:ext>
                </a:extLst>
              </a:tr>
              <a:tr h="370840">
                <a:tc>
                  <a:txBody>
                    <a:bodyPr/>
                    <a:lstStyle/>
                    <a:p>
                      <a:r>
                        <a:rPr lang="en-US" dirty="0"/>
                        <a:t>hot spring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tc>
                  <a:txBody>
                    <a:bodyPr/>
                    <a:lstStyle/>
                    <a:p>
                      <a:r>
                        <a:rPr lang="en-US" dirty="0"/>
                        <a:t>7.37 %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extLst>
                  <a:ext uri="{0D108BD9-81ED-4DB2-BD59-A6C34878D82A}">
                    <a16:rowId xmlns:a16="http://schemas.microsoft.com/office/drawing/2014/main" val="644620530"/>
                  </a:ext>
                </a:extLst>
              </a:tr>
              <a:tr h="370840">
                <a:tc>
                  <a:txBody>
                    <a:bodyPr/>
                    <a:lstStyle/>
                    <a:p>
                      <a:r>
                        <a:rPr lang="en-US" dirty="0"/>
                        <a:t>dam</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tc>
                  <a:txBody>
                    <a:bodyPr/>
                    <a:lstStyle/>
                    <a:p>
                      <a:r>
                        <a:rPr lang="en-US" dirty="0"/>
                        <a:t>6.09 %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extLst>
                  <a:ext uri="{0D108BD9-81ED-4DB2-BD59-A6C34878D82A}">
                    <a16:rowId xmlns:a16="http://schemas.microsoft.com/office/drawing/2014/main" val="3217207251"/>
                  </a:ext>
                </a:extLst>
              </a:tr>
              <a:tr h="370840">
                <a:tc>
                  <a:txBody>
                    <a:bodyPr/>
                    <a:lstStyle/>
                    <a:p>
                      <a:r>
                        <a:rPr lang="en-US" dirty="0"/>
                        <a:t>raft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tc>
                  <a:txBody>
                    <a:bodyPr/>
                    <a:lstStyle/>
                    <a:p>
                      <a:r>
                        <a:rPr lang="en-US" dirty="0"/>
                        <a:t>4.25 %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extLst>
                  <a:ext uri="{0D108BD9-81ED-4DB2-BD59-A6C34878D82A}">
                    <a16:rowId xmlns:a16="http://schemas.microsoft.com/office/drawing/2014/main" val="2349751675"/>
                  </a:ext>
                </a:extLst>
              </a:tr>
              <a:tr h="370840">
                <a:tc>
                  <a:txBody>
                    <a:bodyPr/>
                    <a:lstStyle/>
                    <a:p>
                      <a:r>
                        <a:rPr lang="en-US" dirty="0"/>
                        <a:t>valley</a:t>
                      </a:r>
                    </a:p>
                  </a:txBody>
                  <a:tcPr>
                    <a:lnT w="12700" cap="flat" cmpd="sng" algn="ctr">
                      <a:solidFill>
                        <a:schemeClr val="tx1"/>
                      </a:solidFill>
                      <a:prstDash val="solid"/>
                      <a:round/>
                      <a:headEnd type="none" w="med" len="med"/>
                      <a:tailEnd type="none" w="med" len="med"/>
                    </a:lnT>
                    <a:lnTlToBr w="12700" cap="flat" cmpd="sng" algn="ctr">
                      <a:noFill/>
                      <a:prstDash val="solid"/>
                      <a:round/>
                      <a:headEnd type="none" w="med" len="med"/>
                      <a:tailEnd type="none" w="med" len="med"/>
                    </a:lnTlToBr>
                    <a:solidFill>
                      <a:schemeClr val="bg1"/>
                    </a:solidFill>
                  </a:tcPr>
                </a:tc>
                <a:tc>
                  <a:txBody>
                    <a:bodyPr/>
                    <a:lstStyle/>
                    <a:p>
                      <a:r>
                        <a:rPr lang="en-US" dirty="0"/>
                        <a:t>2.28 %</a:t>
                      </a:r>
                    </a:p>
                  </a:txBody>
                  <a:tcPr>
                    <a:lnT w="12700" cap="flat" cmpd="sng" algn="ctr">
                      <a:solidFill>
                        <a:schemeClr val="tx1"/>
                      </a:solidFill>
                      <a:prstDash val="solid"/>
                      <a:round/>
                      <a:headEnd type="none" w="med" len="med"/>
                      <a:tailEnd type="none" w="med" len="med"/>
                    </a:lnT>
                    <a:lnTlToBr w="12700" cap="flat" cmpd="sng" algn="ctr">
                      <a:noFill/>
                      <a:prstDash val="solid"/>
                      <a:round/>
                      <a:headEnd type="none" w="med" len="med"/>
                      <a:tailEnd type="none" w="med" len="med"/>
                    </a:lnTlToBr>
                    <a:solidFill>
                      <a:schemeClr val="bg1"/>
                    </a:solidFill>
                  </a:tcPr>
                </a:tc>
                <a:extLst>
                  <a:ext uri="{0D108BD9-81ED-4DB2-BD59-A6C34878D82A}">
                    <a16:rowId xmlns:a16="http://schemas.microsoft.com/office/drawing/2014/main" val="1278653064"/>
                  </a:ext>
                </a:extLst>
              </a:tr>
            </a:tbl>
          </a:graphicData>
        </a:graphic>
      </p:graphicFrame>
      <p:sp>
        <p:nvSpPr>
          <p:cNvPr id="13" name="TextBox 12">
            <a:extLst>
              <a:ext uri="{FF2B5EF4-FFF2-40B4-BE49-F238E27FC236}">
                <a16:creationId xmlns:a16="http://schemas.microsoft.com/office/drawing/2014/main" id="{951124CD-EA53-458F-B265-48EEB543B39B}"/>
              </a:ext>
            </a:extLst>
          </p:cNvPr>
          <p:cNvSpPr txBox="1"/>
          <p:nvPr/>
        </p:nvSpPr>
        <p:spPr>
          <a:xfrm>
            <a:off x="5219020" y="5177545"/>
            <a:ext cx="1344855" cy="584775"/>
          </a:xfrm>
          <a:prstGeom prst="rect">
            <a:avLst/>
          </a:prstGeom>
          <a:noFill/>
        </p:spPr>
        <p:txBody>
          <a:bodyPr wrap="none" rtlCol="0">
            <a:spAutoFit/>
          </a:bodyPr>
          <a:lstStyle/>
          <a:p>
            <a:r>
              <a:rPr lang="en-US" sz="3200" dirty="0"/>
              <a:t>63 left </a:t>
            </a:r>
          </a:p>
        </p:txBody>
      </p:sp>
      <p:sp>
        <p:nvSpPr>
          <p:cNvPr id="17" name="TextBox 16">
            <a:extLst>
              <a:ext uri="{FF2B5EF4-FFF2-40B4-BE49-F238E27FC236}">
                <a16:creationId xmlns:a16="http://schemas.microsoft.com/office/drawing/2014/main" id="{F6CAC433-0C51-4DAA-8565-95BF28DAD67B}"/>
              </a:ext>
            </a:extLst>
          </p:cNvPr>
          <p:cNvSpPr txBox="1"/>
          <p:nvPr/>
        </p:nvSpPr>
        <p:spPr>
          <a:xfrm>
            <a:off x="8565518" y="5177544"/>
            <a:ext cx="1314784" cy="584775"/>
          </a:xfrm>
          <a:prstGeom prst="rect">
            <a:avLst/>
          </a:prstGeom>
          <a:noFill/>
        </p:spPr>
        <p:txBody>
          <a:bodyPr wrap="none" rtlCol="0">
            <a:spAutoFit/>
          </a:bodyPr>
          <a:lstStyle/>
          <a:p>
            <a:r>
              <a:rPr lang="en-US" sz="3200" dirty="0"/>
              <a:t>85 cut </a:t>
            </a:r>
          </a:p>
        </p:txBody>
      </p:sp>
    </p:spTree>
    <p:extLst>
      <p:ext uri="{BB962C8B-B14F-4D97-AF65-F5344CB8AC3E}">
        <p14:creationId xmlns:p14="http://schemas.microsoft.com/office/powerpoint/2010/main" val="29830502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3020</TotalTime>
  <Words>551</Words>
  <Application>Microsoft Office PowerPoint</Application>
  <PresentationFormat>Widescreen</PresentationFormat>
  <Paragraphs>163</Paragraphs>
  <Slides>15</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ＭＳ Ｐゴシック</vt:lpstr>
      <vt:lpstr>Arial</vt:lpstr>
      <vt:lpstr>Calibri</vt:lpstr>
      <vt:lpstr>Calibri Light</vt:lpstr>
      <vt:lpstr>The Bold Font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Tatiana Konstantinova</dc:creator>
  <cp:lastModifiedBy>Tatiana Konstantinova</cp:lastModifiedBy>
  <cp:revision>103</cp:revision>
  <dcterms:created xsi:type="dcterms:W3CDTF">2019-06-07T02:41:55Z</dcterms:created>
  <dcterms:modified xsi:type="dcterms:W3CDTF">2019-06-28T14:11:13Z</dcterms:modified>
</cp:coreProperties>
</file>